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7"/>
  </p:notesMasterIdLst>
  <p:sldIdLst>
    <p:sldId id="256" r:id="rId2"/>
    <p:sldId id="282" r:id="rId3"/>
    <p:sldId id="315" r:id="rId4"/>
    <p:sldId id="316" r:id="rId5"/>
    <p:sldId id="330" r:id="rId6"/>
    <p:sldId id="331" r:id="rId7"/>
    <p:sldId id="277" r:id="rId8"/>
    <p:sldId id="279" r:id="rId9"/>
    <p:sldId id="280" r:id="rId10"/>
    <p:sldId id="267" r:id="rId11"/>
    <p:sldId id="319" r:id="rId12"/>
    <p:sldId id="264" r:id="rId13"/>
    <p:sldId id="318" r:id="rId14"/>
    <p:sldId id="262" r:id="rId15"/>
    <p:sldId id="265" r:id="rId16"/>
    <p:sldId id="278" r:id="rId17"/>
    <p:sldId id="298" r:id="rId18"/>
    <p:sldId id="281" r:id="rId19"/>
    <p:sldId id="322" r:id="rId20"/>
    <p:sldId id="323" r:id="rId21"/>
    <p:sldId id="321" r:id="rId22"/>
    <p:sldId id="308" r:id="rId23"/>
    <p:sldId id="307" r:id="rId24"/>
    <p:sldId id="291" r:id="rId25"/>
    <p:sldId id="286" r:id="rId26"/>
    <p:sldId id="272" r:id="rId27"/>
    <p:sldId id="327" r:id="rId28"/>
    <p:sldId id="329" r:id="rId29"/>
    <p:sldId id="295" r:id="rId30"/>
    <p:sldId id="285" r:id="rId31"/>
    <p:sldId id="297" r:id="rId32"/>
    <p:sldId id="303" r:id="rId33"/>
    <p:sldId id="287" r:id="rId34"/>
    <p:sldId id="261" r:id="rId35"/>
    <p:sldId id="292" r:id="rId36"/>
    <p:sldId id="293" r:id="rId37"/>
    <p:sldId id="326" r:id="rId38"/>
    <p:sldId id="289" r:id="rId39"/>
    <p:sldId id="324" r:id="rId40"/>
    <p:sldId id="325" r:id="rId41"/>
    <p:sldId id="314" r:id="rId42"/>
    <p:sldId id="312" r:id="rId43"/>
    <p:sldId id="288" r:id="rId44"/>
    <p:sldId id="311" r:id="rId45"/>
    <p:sldId id="32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9"/>
    <p:restoredTop sz="75986"/>
  </p:normalViewPr>
  <p:slideViewPr>
    <p:cSldViewPr snapToGrid="0" snapToObjects="1">
      <p:cViewPr varScale="1">
        <p:scale>
          <a:sx n="92" d="100"/>
          <a:sy n="92" d="100"/>
        </p:scale>
        <p:origin x="1440" y="176"/>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6F692-367F-435D-A3DF-5E3E8A70526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B0F9336D-B73C-4FAE-AB9F-5C252807680F}">
      <dgm:prSet/>
      <dgm:spPr/>
      <dgm:t>
        <a:bodyPr/>
        <a:lstStyle/>
        <a:p>
          <a:pPr>
            <a:lnSpc>
              <a:spcPct val="100000"/>
            </a:lnSpc>
            <a:defRPr b="1"/>
          </a:pPr>
          <a:r>
            <a:rPr lang="en-US" dirty="0"/>
            <a:t>Nodes – Data Entities ( nouns )</a:t>
          </a:r>
        </a:p>
        <a:p>
          <a:pPr>
            <a:lnSpc>
              <a:spcPct val="100000"/>
            </a:lnSpc>
            <a:defRPr b="1"/>
          </a:pPr>
          <a:r>
            <a:rPr lang="en-US" dirty="0"/>
            <a:t>  S O</a:t>
          </a:r>
        </a:p>
      </dgm:t>
    </dgm:pt>
    <dgm:pt modelId="{3557AADD-0049-4759-B838-5330A8BE086D}" type="parTrans" cxnId="{C17F7A59-6A28-46A0-BC7A-F0C7586D5EF2}">
      <dgm:prSet/>
      <dgm:spPr/>
      <dgm:t>
        <a:bodyPr/>
        <a:lstStyle/>
        <a:p>
          <a:endParaRPr lang="en-US"/>
        </a:p>
      </dgm:t>
    </dgm:pt>
    <dgm:pt modelId="{93894E4D-65C4-4C97-AE3A-FA1867E0233E}" type="sibTrans" cxnId="{C17F7A59-6A28-46A0-BC7A-F0C7586D5EF2}">
      <dgm:prSet/>
      <dgm:spPr/>
      <dgm:t>
        <a:bodyPr/>
        <a:lstStyle/>
        <a:p>
          <a:endParaRPr lang="en-US"/>
        </a:p>
      </dgm:t>
    </dgm:pt>
    <dgm:pt modelId="{06E40207-00A2-4176-A2C4-52A01F1A6F79}">
      <dgm:prSet/>
      <dgm:spPr/>
      <dgm:t>
        <a:bodyPr/>
        <a:lstStyle/>
        <a:p>
          <a:pPr>
            <a:lnSpc>
              <a:spcPct val="100000"/>
            </a:lnSpc>
            <a:defRPr b="1"/>
          </a:pPr>
          <a:r>
            <a:rPr lang="en-US" dirty="0"/>
            <a:t>Edges – Relationships ( verbs ) </a:t>
          </a:r>
        </a:p>
        <a:p>
          <a:pPr>
            <a:lnSpc>
              <a:spcPct val="100000"/>
            </a:lnSpc>
            <a:defRPr b="1"/>
          </a:pPr>
          <a:r>
            <a:rPr lang="en-US" dirty="0"/>
            <a:t>P</a:t>
          </a:r>
        </a:p>
      </dgm:t>
    </dgm:pt>
    <dgm:pt modelId="{05643E9F-4F71-435C-AFCE-1BFD6AF4ECAB}" type="parTrans" cxnId="{A209F118-35CC-4909-91AA-887A9B4BE98F}">
      <dgm:prSet/>
      <dgm:spPr/>
      <dgm:t>
        <a:bodyPr/>
        <a:lstStyle/>
        <a:p>
          <a:endParaRPr lang="en-US"/>
        </a:p>
      </dgm:t>
    </dgm:pt>
    <dgm:pt modelId="{292BE65D-B702-4EA2-83AB-09D6C671A596}" type="sibTrans" cxnId="{A209F118-35CC-4909-91AA-887A9B4BE98F}">
      <dgm:prSet/>
      <dgm:spPr/>
      <dgm:t>
        <a:bodyPr/>
        <a:lstStyle/>
        <a:p>
          <a:endParaRPr lang="en-US"/>
        </a:p>
      </dgm:t>
    </dgm:pt>
    <dgm:pt modelId="{E5E46184-EDC6-4B3F-BB9A-A62694EE55AC}">
      <dgm:prSet/>
      <dgm:spPr/>
      <dgm:t>
        <a:bodyPr/>
        <a:lstStyle/>
        <a:p>
          <a:pPr>
            <a:lnSpc>
              <a:spcPct val="100000"/>
            </a:lnSpc>
            <a:defRPr b="1"/>
          </a:pPr>
          <a:r>
            <a:rPr lang="en-US"/>
            <a:t>Graph algorithms</a:t>
          </a:r>
        </a:p>
      </dgm:t>
    </dgm:pt>
    <dgm:pt modelId="{61C65701-AF2E-4351-820E-772039E4AF75}" type="parTrans" cxnId="{B943546D-4F10-4081-B9E6-4021D7FBB184}">
      <dgm:prSet/>
      <dgm:spPr/>
      <dgm:t>
        <a:bodyPr/>
        <a:lstStyle/>
        <a:p>
          <a:endParaRPr lang="en-US"/>
        </a:p>
      </dgm:t>
    </dgm:pt>
    <dgm:pt modelId="{4AF73CDE-D296-4249-9577-7F298F9BAA96}" type="sibTrans" cxnId="{B943546D-4F10-4081-B9E6-4021D7FBB184}">
      <dgm:prSet/>
      <dgm:spPr/>
      <dgm:t>
        <a:bodyPr/>
        <a:lstStyle/>
        <a:p>
          <a:endParaRPr lang="en-US"/>
        </a:p>
      </dgm:t>
    </dgm:pt>
    <dgm:pt modelId="{094E6046-1C64-49EC-9293-9468AB7705F8}">
      <dgm:prSet/>
      <dgm:spPr/>
      <dgm:t>
        <a:bodyPr/>
        <a:lstStyle/>
        <a:p>
          <a:pPr>
            <a:lnSpc>
              <a:spcPct val="100000"/>
            </a:lnSpc>
          </a:pPr>
          <a:r>
            <a:rPr lang="en-US" dirty="0"/>
            <a:t>Reasoning ( Decisions )</a:t>
          </a:r>
        </a:p>
      </dgm:t>
    </dgm:pt>
    <dgm:pt modelId="{CAD2F8DF-450A-4A6C-9A22-929CE608F9DA}" type="parTrans" cxnId="{7AA3A84B-925D-4035-8D62-1C84B8FC78A7}">
      <dgm:prSet/>
      <dgm:spPr/>
      <dgm:t>
        <a:bodyPr/>
        <a:lstStyle/>
        <a:p>
          <a:endParaRPr lang="en-US"/>
        </a:p>
      </dgm:t>
    </dgm:pt>
    <dgm:pt modelId="{7019426F-2129-4178-95E3-3D66083EA1AC}" type="sibTrans" cxnId="{7AA3A84B-925D-4035-8D62-1C84B8FC78A7}">
      <dgm:prSet/>
      <dgm:spPr/>
      <dgm:t>
        <a:bodyPr/>
        <a:lstStyle/>
        <a:p>
          <a:endParaRPr lang="en-US"/>
        </a:p>
      </dgm:t>
    </dgm:pt>
    <dgm:pt modelId="{02207CB0-CC60-4BC4-8D11-BBCDD3057239}">
      <dgm:prSet/>
      <dgm:spPr/>
      <dgm:t>
        <a:bodyPr/>
        <a:lstStyle/>
        <a:p>
          <a:pPr>
            <a:lnSpc>
              <a:spcPct val="100000"/>
            </a:lnSpc>
          </a:pPr>
          <a:r>
            <a:rPr lang="en-US"/>
            <a:t>Inferences</a:t>
          </a:r>
        </a:p>
      </dgm:t>
    </dgm:pt>
    <dgm:pt modelId="{BE81E4DE-E638-41F6-BB3B-943CE1724B78}" type="parTrans" cxnId="{AAE1025B-1786-4CBB-B858-6DA4E16D6C8F}">
      <dgm:prSet/>
      <dgm:spPr/>
      <dgm:t>
        <a:bodyPr/>
        <a:lstStyle/>
        <a:p>
          <a:endParaRPr lang="en-US"/>
        </a:p>
      </dgm:t>
    </dgm:pt>
    <dgm:pt modelId="{F33BB1A5-ADAA-4391-83AA-EAB0015D9B3C}" type="sibTrans" cxnId="{AAE1025B-1786-4CBB-B858-6DA4E16D6C8F}">
      <dgm:prSet/>
      <dgm:spPr/>
      <dgm:t>
        <a:bodyPr/>
        <a:lstStyle/>
        <a:p>
          <a:endParaRPr lang="en-US"/>
        </a:p>
      </dgm:t>
    </dgm:pt>
    <dgm:pt modelId="{4AAC8884-2972-4399-8773-A5515B6E8C46}">
      <dgm:prSet/>
      <dgm:spPr/>
      <dgm:t>
        <a:bodyPr/>
        <a:lstStyle/>
        <a:p>
          <a:pPr>
            <a:lnSpc>
              <a:spcPct val="100000"/>
            </a:lnSpc>
          </a:pPr>
          <a:r>
            <a:rPr lang="en-US"/>
            <a:t>Shortest path</a:t>
          </a:r>
        </a:p>
      </dgm:t>
    </dgm:pt>
    <dgm:pt modelId="{C418BA33-3537-45F9-8716-64B94B071FCF}" type="parTrans" cxnId="{97D0C37C-A6CA-4A83-AC21-D9AF21E4B9CB}">
      <dgm:prSet/>
      <dgm:spPr/>
      <dgm:t>
        <a:bodyPr/>
        <a:lstStyle/>
        <a:p>
          <a:endParaRPr lang="en-US"/>
        </a:p>
      </dgm:t>
    </dgm:pt>
    <dgm:pt modelId="{F0F8FAE3-00CA-48F8-B84E-A776AF54F73D}" type="sibTrans" cxnId="{97D0C37C-A6CA-4A83-AC21-D9AF21E4B9CB}">
      <dgm:prSet/>
      <dgm:spPr/>
      <dgm:t>
        <a:bodyPr/>
        <a:lstStyle/>
        <a:p>
          <a:endParaRPr lang="en-US"/>
        </a:p>
      </dgm:t>
    </dgm:pt>
    <dgm:pt modelId="{CA895469-A68A-457A-B96E-56A076AA2678}">
      <dgm:prSet/>
      <dgm:spPr/>
      <dgm:t>
        <a:bodyPr/>
        <a:lstStyle/>
        <a:p>
          <a:pPr>
            <a:lnSpc>
              <a:spcPct val="100000"/>
            </a:lnSpc>
          </a:pPr>
          <a:r>
            <a:rPr lang="en-US"/>
            <a:t>Cliques / Neighborliness</a:t>
          </a:r>
        </a:p>
      </dgm:t>
    </dgm:pt>
    <dgm:pt modelId="{C4E99817-ACA1-4D7E-BB83-31F149486C32}" type="parTrans" cxnId="{A95FC37B-5C9C-4208-9C2E-3D53DCBEA6F6}">
      <dgm:prSet/>
      <dgm:spPr/>
      <dgm:t>
        <a:bodyPr/>
        <a:lstStyle/>
        <a:p>
          <a:endParaRPr lang="en-US"/>
        </a:p>
      </dgm:t>
    </dgm:pt>
    <dgm:pt modelId="{FDC4B013-1E65-4DAE-94B3-33C64DECB4CF}" type="sibTrans" cxnId="{A95FC37B-5C9C-4208-9C2E-3D53DCBEA6F6}">
      <dgm:prSet/>
      <dgm:spPr/>
      <dgm:t>
        <a:bodyPr/>
        <a:lstStyle/>
        <a:p>
          <a:endParaRPr lang="en-US"/>
        </a:p>
      </dgm:t>
    </dgm:pt>
    <dgm:pt modelId="{DC096632-6DFD-46D1-9152-02599FF3CABE}">
      <dgm:prSet/>
      <dgm:spPr/>
      <dgm:t>
        <a:bodyPr/>
        <a:lstStyle/>
        <a:p>
          <a:pPr>
            <a:lnSpc>
              <a:spcPct val="100000"/>
            </a:lnSpc>
          </a:pPr>
          <a:r>
            <a:rPr lang="en-US" dirty="0"/>
            <a:t>Interconnected ness</a:t>
          </a:r>
        </a:p>
      </dgm:t>
    </dgm:pt>
    <dgm:pt modelId="{91E9F872-7677-405A-8A45-24296A596B1E}" type="parTrans" cxnId="{B91265F7-0D39-4283-80EF-ABCBBAFE4EE2}">
      <dgm:prSet/>
      <dgm:spPr/>
      <dgm:t>
        <a:bodyPr/>
        <a:lstStyle/>
        <a:p>
          <a:endParaRPr lang="en-US"/>
        </a:p>
      </dgm:t>
    </dgm:pt>
    <dgm:pt modelId="{DF81F117-86F6-4C76-9E08-87237222CA8F}" type="sibTrans" cxnId="{B91265F7-0D39-4283-80EF-ABCBBAFE4EE2}">
      <dgm:prSet/>
      <dgm:spPr/>
      <dgm:t>
        <a:bodyPr/>
        <a:lstStyle/>
        <a:p>
          <a:endParaRPr lang="en-US"/>
        </a:p>
      </dgm:t>
    </dgm:pt>
    <dgm:pt modelId="{83904E6D-D574-4AAD-9A5D-923710BF4D67}">
      <dgm:prSet/>
      <dgm:spPr/>
      <dgm:t>
        <a:bodyPr/>
        <a:lstStyle/>
        <a:p>
          <a:pPr>
            <a:lnSpc>
              <a:spcPct val="100000"/>
            </a:lnSpc>
            <a:defRPr b="1"/>
          </a:pPr>
          <a:r>
            <a:rPr lang="en-US"/>
            <a:t>Patterns</a:t>
          </a:r>
        </a:p>
      </dgm:t>
    </dgm:pt>
    <dgm:pt modelId="{CFC15A1A-D45F-4F10-8EE1-B6BBBE5CCDA8}" type="parTrans" cxnId="{C60794D8-A0C1-4E2D-B247-B6AE4085F2F1}">
      <dgm:prSet/>
      <dgm:spPr/>
      <dgm:t>
        <a:bodyPr/>
        <a:lstStyle/>
        <a:p>
          <a:endParaRPr lang="en-US"/>
        </a:p>
      </dgm:t>
    </dgm:pt>
    <dgm:pt modelId="{93A3853D-1E69-4E56-8561-FF913B50C61E}" type="sibTrans" cxnId="{C60794D8-A0C1-4E2D-B247-B6AE4085F2F1}">
      <dgm:prSet/>
      <dgm:spPr/>
      <dgm:t>
        <a:bodyPr/>
        <a:lstStyle/>
        <a:p>
          <a:endParaRPr lang="en-US"/>
        </a:p>
      </dgm:t>
    </dgm:pt>
    <dgm:pt modelId="{1A1B8AE3-60AC-4DCD-942F-B2BBC5216BEC}" type="pres">
      <dgm:prSet presAssocID="{1866F692-367F-435D-A3DF-5E3E8A70526C}" presName="root" presStyleCnt="0">
        <dgm:presLayoutVars>
          <dgm:dir/>
          <dgm:resizeHandles val="exact"/>
        </dgm:presLayoutVars>
      </dgm:prSet>
      <dgm:spPr/>
    </dgm:pt>
    <dgm:pt modelId="{3851510E-80C2-495A-85F2-08A498091B72}" type="pres">
      <dgm:prSet presAssocID="{B0F9336D-B73C-4FAE-AB9F-5C252807680F}" presName="compNode" presStyleCnt="0"/>
      <dgm:spPr/>
    </dgm:pt>
    <dgm:pt modelId="{E1FE3A0D-94A3-4BE1-BB58-A889E58C4C2F}" type="pres">
      <dgm:prSet presAssocID="{B0F9336D-B73C-4FAE-AB9F-5C25280768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E4C62A75-9699-4784-A43D-7A80CA5EB5D7}" type="pres">
      <dgm:prSet presAssocID="{B0F9336D-B73C-4FAE-AB9F-5C252807680F}" presName="iconSpace" presStyleCnt="0"/>
      <dgm:spPr/>
    </dgm:pt>
    <dgm:pt modelId="{9E7D1DCD-EB85-4697-A250-DB922A99BE00}" type="pres">
      <dgm:prSet presAssocID="{B0F9336D-B73C-4FAE-AB9F-5C252807680F}" presName="parTx" presStyleLbl="revTx" presStyleIdx="0" presStyleCnt="8">
        <dgm:presLayoutVars>
          <dgm:chMax val="0"/>
          <dgm:chPref val="0"/>
        </dgm:presLayoutVars>
      </dgm:prSet>
      <dgm:spPr/>
    </dgm:pt>
    <dgm:pt modelId="{2F61F12D-5992-494C-AAE9-593DFF0F1045}" type="pres">
      <dgm:prSet presAssocID="{B0F9336D-B73C-4FAE-AB9F-5C252807680F}" presName="txSpace" presStyleCnt="0"/>
      <dgm:spPr/>
    </dgm:pt>
    <dgm:pt modelId="{D0987DF6-0A36-45F5-B68D-4FB1DC8D29BF}" type="pres">
      <dgm:prSet presAssocID="{B0F9336D-B73C-4FAE-AB9F-5C252807680F}" presName="desTx" presStyleLbl="revTx" presStyleIdx="1" presStyleCnt="8">
        <dgm:presLayoutVars/>
      </dgm:prSet>
      <dgm:spPr/>
    </dgm:pt>
    <dgm:pt modelId="{7A29AC28-69D4-4B32-B1D1-C172F618E570}" type="pres">
      <dgm:prSet presAssocID="{93894E4D-65C4-4C97-AE3A-FA1867E0233E}" presName="sibTrans" presStyleCnt="0"/>
      <dgm:spPr/>
    </dgm:pt>
    <dgm:pt modelId="{B5E34868-1FC0-44F8-9FD7-33EC6432F057}" type="pres">
      <dgm:prSet presAssocID="{06E40207-00A2-4176-A2C4-52A01F1A6F79}" presName="compNode" presStyleCnt="0"/>
      <dgm:spPr/>
    </dgm:pt>
    <dgm:pt modelId="{F26BB401-B2B7-413B-BB49-697D3DF73253}" type="pres">
      <dgm:prSet presAssocID="{06E40207-00A2-4176-A2C4-52A01F1A6F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930B62EF-5877-420D-A974-FF28DFA048DB}" type="pres">
      <dgm:prSet presAssocID="{06E40207-00A2-4176-A2C4-52A01F1A6F79}" presName="iconSpace" presStyleCnt="0"/>
      <dgm:spPr/>
    </dgm:pt>
    <dgm:pt modelId="{2B8288C9-AA3F-49D2-90C4-ACB2A83869A6}" type="pres">
      <dgm:prSet presAssocID="{06E40207-00A2-4176-A2C4-52A01F1A6F79}" presName="parTx" presStyleLbl="revTx" presStyleIdx="2" presStyleCnt="8">
        <dgm:presLayoutVars>
          <dgm:chMax val="0"/>
          <dgm:chPref val="0"/>
        </dgm:presLayoutVars>
      </dgm:prSet>
      <dgm:spPr/>
    </dgm:pt>
    <dgm:pt modelId="{D9167D99-2C54-41DF-9340-140782AB9D1C}" type="pres">
      <dgm:prSet presAssocID="{06E40207-00A2-4176-A2C4-52A01F1A6F79}" presName="txSpace" presStyleCnt="0"/>
      <dgm:spPr/>
    </dgm:pt>
    <dgm:pt modelId="{1AB4129F-788C-476C-8CA9-D922C9234EFD}" type="pres">
      <dgm:prSet presAssocID="{06E40207-00A2-4176-A2C4-52A01F1A6F79}" presName="desTx" presStyleLbl="revTx" presStyleIdx="3" presStyleCnt="8">
        <dgm:presLayoutVars/>
      </dgm:prSet>
      <dgm:spPr/>
    </dgm:pt>
    <dgm:pt modelId="{CE226DDF-A922-49B2-ACA2-917EEF6DA90A}" type="pres">
      <dgm:prSet presAssocID="{292BE65D-B702-4EA2-83AB-09D6C671A596}" presName="sibTrans" presStyleCnt="0"/>
      <dgm:spPr/>
    </dgm:pt>
    <dgm:pt modelId="{01C31842-09BB-4F2A-B503-F0275DE21CED}" type="pres">
      <dgm:prSet presAssocID="{E5E46184-EDC6-4B3F-BB9A-A62694EE55AC}" presName="compNode" presStyleCnt="0"/>
      <dgm:spPr/>
    </dgm:pt>
    <dgm:pt modelId="{BE6DF0A9-B639-4939-B601-ABA8A5B737BD}" type="pres">
      <dgm:prSet presAssocID="{E5E46184-EDC6-4B3F-BB9A-A62694EE55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8235DF7-C2EF-4841-A36F-89ADBA1626D9}" type="pres">
      <dgm:prSet presAssocID="{E5E46184-EDC6-4B3F-BB9A-A62694EE55AC}" presName="iconSpace" presStyleCnt="0"/>
      <dgm:spPr/>
    </dgm:pt>
    <dgm:pt modelId="{94606826-4ADE-4765-8ABC-58B1D2889382}" type="pres">
      <dgm:prSet presAssocID="{E5E46184-EDC6-4B3F-BB9A-A62694EE55AC}" presName="parTx" presStyleLbl="revTx" presStyleIdx="4" presStyleCnt="8">
        <dgm:presLayoutVars>
          <dgm:chMax val="0"/>
          <dgm:chPref val="0"/>
        </dgm:presLayoutVars>
      </dgm:prSet>
      <dgm:spPr/>
    </dgm:pt>
    <dgm:pt modelId="{BF81BD54-CE37-49E2-967B-24F9CE934EC6}" type="pres">
      <dgm:prSet presAssocID="{E5E46184-EDC6-4B3F-BB9A-A62694EE55AC}" presName="txSpace" presStyleCnt="0"/>
      <dgm:spPr/>
    </dgm:pt>
    <dgm:pt modelId="{48019E0D-F842-4455-989E-6859D0316EBF}" type="pres">
      <dgm:prSet presAssocID="{E5E46184-EDC6-4B3F-BB9A-A62694EE55AC}" presName="desTx" presStyleLbl="revTx" presStyleIdx="5" presStyleCnt="8" custLinFactNeighborX="-632" custLinFactNeighborY="-54555">
        <dgm:presLayoutVars/>
      </dgm:prSet>
      <dgm:spPr/>
    </dgm:pt>
    <dgm:pt modelId="{B86C2D1A-5687-42EA-9328-FA26528A0C51}" type="pres">
      <dgm:prSet presAssocID="{4AF73CDE-D296-4249-9577-7F298F9BAA96}" presName="sibTrans" presStyleCnt="0"/>
      <dgm:spPr/>
    </dgm:pt>
    <dgm:pt modelId="{E08AED8F-8CF4-4112-B4EE-2C64B01121A5}" type="pres">
      <dgm:prSet presAssocID="{83904E6D-D574-4AAD-9A5D-923710BF4D67}" presName="compNode" presStyleCnt="0"/>
      <dgm:spPr/>
    </dgm:pt>
    <dgm:pt modelId="{CA1AA0C5-6D7E-4715-902B-C8684DCCB20C}" type="pres">
      <dgm:prSet presAssocID="{83904E6D-D574-4AAD-9A5D-923710BF4D6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F52EE37C-6A55-4A15-A1A1-0D71E15F703F}" type="pres">
      <dgm:prSet presAssocID="{83904E6D-D574-4AAD-9A5D-923710BF4D67}" presName="iconSpace" presStyleCnt="0"/>
      <dgm:spPr/>
    </dgm:pt>
    <dgm:pt modelId="{E1F425D1-BCBF-48C1-BED6-B56BD940A965}" type="pres">
      <dgm:prSet presAssocID="{83904E6D-D574-4AAD-9A5D-923710BF4D67}" presName="parTx" presStyleLbl="revTx" presStyleIdx="6" presStyleCnt="8">
        <dgm:presLayoutVars>
          <dgm:chMax val="0"/>
          <dgm:chPref val="0"/>
        </dgm:presLayoutVars>
      </dgm:prSet>
      <dgm:spPr/>
    </dgm:pt>
    <dgm:pt modelId="{2FFE65AD-7A99-4D7D-B396-FF11607F2B56}" type="pres">
      <dgm:prSet presAssocID="{83904E6D-D574-4AAD-9A5D-923710BF4D67}" presName="txSpace" presStyleCnt="0"/>
      <dgm:spPr/>
    </dgm:pt>
    <dgm:pt modelId="{5532EE39-5FC6-4874-A80A-18F826D0A693}" type="pres">
      <dgm:prSet presAssocID="{83904E6D-D574-4AAD-9A5D-923710BF4D67}" presName="desTx" presStyleLbl="revTx" presStyleIdx="7" presStyleCnt="8">
        <dgm:presLayoutVars/>
      </dgm:prSet>
      <dgm:spPr/>
    </dgm:pt>
  </dgm:ptLst>
  <dgm:cxnLst>
    <dgm:cxn modelId="{E4D2D500-AF2E-C94B-924D-F4ECDBBFE48B}" type="presOf" srcId="{4AAC8884-2972-4399-8773-A5515B6E8C46}" destId="{48019E0D-F842-4455-989E-6859D0316EBF}" srcOrd="0" destOrd="2" presId="urn:microsoft.com/office/officeart/2018/2/layout/IconLabelDescriptionList"/>
    <dgm:cxn modelId="{BF20E70B-A0DA-3B41-A235-4A1650EF9703}" type="presOf" srcId="{B0F9336D-B73C-4FAE-AB9F-5C252807680F}" destId="{9E7D1DCD-EB85-4697-A250-DB922A99BE00}" srcOrd="0" destOrd="0" presId="urn:microsoft.com/office/officeart/2018/2/layout/IconLabelDescriptionList"/>
    <dgm:cxn modelId="{A209F118-35CC-4909-91AA-887A9B4BE98F}" srcId="{1866F692-367F-435D-A3DF-5E3E8A70526C}" destId="{06E40207-00A2-4176-A2C4-52A01F1A6F79}" srcOrd="1" destOrd="0" parTransId="{05643E9F-4F71-435C-AFCE-1BFD6AF4ECAB}" sibTransId="{292BE65D-B702-4EA2-83AB-09D6C671A596}"/>
    <dgm:cxn modelId="{E06D641D-D12A-D24B-A154-54B9835E7F4D}" type="presOf" srcId="{02207CB0-CC60-4BC4-8D11-BBCDD3057239}" destId="{48019E0D-F842-4455-989E-6859D0316EBF}" srcOrd="0" destOrd="1" presId="urn:microsoft.com/office/officeart/2018/2/layout/IconLabelDescriptionList"/>
    <dgm:cxn modelId="{027A4E1E-E789-D84D-AFC5-D5EA1025F6D0}" type="presOf" srcId="{CA895469-A68A-457A-B96E-56A076AA2678}" destId="{48019E0D-F842-4455-989E-6859D0316EBF}" srcOrd="0" destOrd="3" presId="urn:microsoft.com/office/officeart/2018/2/layout/IconLabelDescriptionList"/>
    <dgm:cxn modelId="{71573332-D00F-BC44-97D5-F6A2B98F12AA}" type="presOf" srcId="{E5E46184-EDC6-4B3F-BB9A-A62694EE55AC}" destId="{94606826-4ADE-4765-8ABC-58B1D2889382}" srcOrd="0" destOrd="0" presId="urn:microsoft.com/office/officeart/2018/2/layout/IconLabelDescriptionList"/>
    <dgm:cxn modelId="{7AA3A84B-925D-4035-8D62-1C84B8FC78A7}" srcId="{E5E46184-EDC6-4B3F-BB9A-A62694EE55AC}" destId="{094E6046-1C64-49EC-9293-9468AB7705F8}" srcOrd="0" destOrd="0" parTransId="{CAD2F8DF-450A-4A6C-9A22-929CE608F9DA}" sibTransId="{7019426F-2129-4178-95E3-3D66083EA1AC}"/>
    <dgm:cxn modelId="{C17F7A59-6A28-46A0-BC7A-F0C7586D5EF2}" srcId="{1866F692-367F-435D-A3DF-5E3E8A70526C}" destId="{B0F9336D-B73C-4FAE-AB9F-5C252807680F}" srcOrd="0" destOrd="0" parTransId="{3557AADD-0049-4759-B838-5330A8BE086D}" sibTransId="{93894E4D-65C4-4C97-AE3A-FA1867E0233E}"/>
    <dgm:cxn modelId="{AAE1025B-1786-4CBB-B858-6DA4E16D6C8F}" srcId="{E5E46184-EDC6-4B3F-BB9A-A62694EE55AC}" destId="{02207CB0-CC60-4BC4-8D11-BBCDD3057239}" srcOrd="1" destOrd="0" parTransId="{BE81E4DE-E638-41F6-BB3B-943CE1724B78}" sibTransId="{F33BB1A5-ADAA-4391-83AA-EAB0015D9B3C}"/>
    <dgm:cxn modelId="{B943546D-4F10-4081-B9E6-4021D7FBB184}" srcId="{1866F692-367F-435D-A3DF-5E3E8A70526C}" destId="{E5E46184-EDC6-4B3F-BB9A-A62694EE55AC}" srcOrd="2" destOrd="0" parTransId="{61C65701-AF2E-4351-820E-772039E4AF75}" sibTransId="{4AF73CDE-D296-4249-9577-7F298F9BAA96}"/>
    <dgm:cxn modelId="{A95FC37B-5C9C-4208-9C2E-3D53DCBEA6F6}" srcId="{E5E46184-EDC6-4B3F-BB9A-A62694EE55AC}" destId="{CA895469-A68A-457A-B96E-56A076AA2678}" srcOrd="3" destOrd="0" parTransId="{C4E99817-ACA1-4D7E-BB83-31F149486C32}" sibTransId="{FDC4B013-1E65-4DAE-94B3-33C64DECB4CF}"/>
    <dgm:cxn modelId="{97D0C37C-A6CA-4A83-AC21-D9AF21E4B9CB}" srcId="{E5E46184-EDC6-4B3F-BB9A-A62694EE55AC}" destId="{4AAC8884-2972-4399-8773-A5515B6E8C46}" srcOrd="2" destOrd="0" parTransId="{C418BA33-3537-45F9-8716-64B94B071FCF}" sibTransId="{F0F8FAE3-00CA-48F8-B84E-A776AF54F73D}"/>
    <dgm:cxn modelId="{955BA086-BE47-544B-9213-0102317131FC}" type="presOf" srcId="{83904E6D-D574-4AAD-9A5D-923710BF4D67}" destId="{E1F425D1-BCBF-48C1-BED6-B56BD940A965}" srcOrd="0" destOrd="0" presId="urn:microsoft.com/office/officeart/2018/2/layout/IconLabelDescriptionList"/>
    <dgm:cxn modelId="{5F59C08D-B47A-D045-95AA-A56B0C7C07EF}" type="presOf" srcId="{06E40207-00A2-4176-A2C4-52A01F1A6F79}" destId="{2B8288C9-AA3F-49D2-90C4-ACB2A83869A6}" srcOrd="0" destOrd="0" presId="urn:microsoft.com/office/officeart/2018/2/layout/IconLabelDescriptionList"/>
    <dgm:cxn modelId="{CE106993-35F0-C84B-8953-CD8C4463CB7F}" type="presOf" srcId="{1866F692-367F-435D-A3DF-5E3E8A70526C}" destId="{1A1B8AE3-60AC-4DCD-942F-B2BBC5216BEC}" srcOrd="0" destOrd="0" presId="urn:microsoft.com/office/officeart/2018/2/layout/IconLabelDescriptionList"/>
    <dgm:cxn modelId="{D00756CD-CB60-3343-B02F-803E352526D6}" type="presOf" srcId="{094E6046-1C64-49EC-9293-9468AB7705F8}" destId="{48019E0D-F842-4455-989E-6859D0316EBF}" srcOrd="0" destOrd="0" presId="urn:microsoft.com/office/officeart/2018/2/layout/IconLabelDescriptionList"/>
    <dgm:cxn modelId="{C60794D8-A0C1-4E2D-B247-B6AE4085F2F1}" srcId="{1866F692-367F-435D-A3DF-5E3E8A70526C}" destId="{83904E6D-D574-4AAD-9A5D-923710BF4D67}" srcOrd="3" destOrd="0" parTransId="{CFC15A1A-D45F-4F10-8EE1-B6BBBE5CCDA8}" sibTransId="{93A3853D-1E69-4E56-8561-FF913B50C61E}"/>
    <dgm:cxn modelId="{04E32CEF-AEDD-5A47-B5AD-D1D4859CEBEA}" type="presOf" srcId="{DC096632-6DFD-46D1-9152-02599FF3CABE}" destId="{48019E0D-F842-4455-989E-6859D0316EBF}" srcOrd="0" destOrd="4" presId="urn:microsoft.com/office/officeart/2018/2/layout/IconLabelDescriptionList"/>
    <dgm:cxn modelId="{B91265F7-0D39-4283-80EF-ABCBBAFE4EE2}" srcId="{E5E46184-EDC6-4B3F-BB9A-A62694EE55AC}" destId="{DC096632-6DFD-46D1-9152-02599FF3CABE}" srcOrd="4" destOrd="0" parTransId="{91E9F872-7677-405A-8A45-24296A596B1E}" sibTransId="{DF81F117-86F6-4C76-9E08-87237222CA8F}"/>
    <dgm:cxn modelId="{75076D5B-AE1C-DF4E-B972-E90FF1B32BD5}" type="presParOf" srcId="{1A1B8AE3-60AC-4DCD-942F-B2BBC5216BEC}" destId="{3851510E-80C2-495A-85F2-08A498091B72}" srcOrd="0" destOrd="0" presId="urn:microsoft.com/office/officeart/2018/2/layout/IconLabelDescriptionList"/>
    <dgm:cxn modelId="{764AC6CD-EB79-E143-8CA6-D77A4F23E52C}" type="presParOf" srcId="{3851510E-80C2-495A-85F2-08A498091B72}" destId="{E1FE3A0D-94A3-4BE1-BB58-A889E58C4C2F}" srcOrd="0" destOrd="0" presId="urn:microsoft.com/office/officeart/2018/2/layout/IconLabelDescriptionList"/>
    <dgm:cxn modelId="{40CCD8C9-B47D-AF40-A374-46BED925FD54}" type="presParOf" srcId="{3851510E-80C2-495A-85F2-08A498091B72}" destId="{E4C62A75-9699-4784-A43D-7A80CA5EB5D7}" srcOrd="1" destOrd="0" presId="urn:microsoft.com/office/officeart/2018/2/layout/IconLabelDescriptionList"/>
    <dgm:cxn modelId="{FDE854AB-0993-F646-876D-21AD6C8244B4}" type="presParOf" srcId="{3851510E-80C2-495A-85F2-08A498091B72}" destId="{9E7D1DCD-EB85-4697-A250-DB922A99BE00}" srcOrd="2" destOrd="0" presId="urn:microsoft.com/office/officeart/2018/2/layout/IconLabelDescriptionList"/>
    <dgm:cxn modelId="{DC5CB473-F085-E248-946F-6DF5ABE90C99}" type="presParOf" srcId="{3851510E-80C2-495A-85F2-08A498091B72}" destId="{2F61F12D-5992-494C-AAE9-593DFF0F1045}" srcOrd="3" destOrd="0" presId="urn:microsoft.com/office/officeart/2018/2/layout/IconLabelDescriptionList"/>
    <dgm:cxn modelId="{B62A65E7-E16D-764E-AEDA-E42EFB6E4257}" type="presParOf" srcId="{3851510E-80C2-495A-85F2-08A498091B72}" destId="{D0987DF6-0A36-45F5-B68D-4FB1DC8D29BF}" srcOrd="4" destOrd="0" presId="urn:microsoft.com/office/officeart/2018/2/layout/IconLabelDescriptionList"/>
    <dgm:cxn modelId="{102F7FE6-150F-8E41-BE3E-2FA24AA35525}" type="presParOf" srcId="{1A1B8AE3-60AC-4DCD-942F-B2BBC5216BEC}" destId="{7A29AC28-69D4-4B32-B1D1-C172F618E570}" srcOrd="1" destOrd="0" presId="urn:microsoft.com/office/officeart/2018/2/layout/IconLabelDescriptionList"/>
    <dgm:cxn modelId="{CD21749B-DAE7-5B42-B66C-C176ED2C646D}" type="presParOf" srcId="{1A1B8AE3-60AC-4DCD-942F-B2BBC5216BEC}" destId="{B5E34868-1FC0-44F8-9FD7-33EC6432F057}" srcOrd="2" destOrd="0" presId="urn:microsoft.com/office/officeart/2018/2/layout/IconLabelDescriptionList"/>
    <dgm:cxn modelId="{20426F6B-C3B8-684E-8A27-F495EC9E6F2C}" type="presParOf" srcId="{B5E34868-1FC0-44F8-9FD7-33EC6432F057}" destId="{F26BB401-B2B7-413B-BB49-697D3DF73253}" srcOrd="0" destOrd="0" presId="urn:microsoft.com/office/officeart/2018/2/layout/IconLabelDescriptionList"/>
    <dgm:cxn modelId="{06264E23-FB37-BA42-BAE1-8A09F5E1E186}" type="presParOf" srcId="{B5E34868-1FC0-44F8-9FD7-33EC6432F057}" destId="{930B62EF-5877-420D-A974-FF28DFA048DB}" srcOrd="1" destOrd="0" presId="urn:microsoft.com/office/officeart/2018/2/layout/IconLabelDescriptionList"/>
    <dgm:cxn modelId="{A4FEE7B3-E993-BC48-819D-DB561F92E3C6}" type="presParOf" srcId="{B5E34868-1FC0-44F8-9FD7-33EC6432F057}" destId="{2B8288C9-AA3F-49D2-90C4-ACB2A83869A6}" srcOrd="2" destOrd="0" presId="urn:microsoft.com/office/officeart/2018/2/layout/IconLabelDescriptionList"/>
    <dgm:cxn modelId="{13829405-0F26-874B-9189-7A3C594773A6}" type="presParOf" srcId="{B5E34868-1FC0-44F8-9FD7-33EC6432F057}" destId="{D9167D99-2C54-41DF-9340-140782AB9D1C}" srcOrd="3" destOrd="0" presId="urn:microsoft.com/office/officeart/2018/2/layout/IconLabelDescriptionList"/>
    <dgm:cxn modelId="{AA9D1075-2226-354A-B554-83FEE71CC488}" type="presParOf" srcId="{B5E34868-1FC0-44F8-9FD7-33EC6432F057}" destId="{1AB4129F-788C-476C-8CA9-D922C9234EFD}" srcOrd="4" destOrd="0" presId="urn:microsoft.com/office/officeart/2018/2/layout/IconLabelDescriptionList"/>
    <dgm:cxn modelId="{6D999E15-CC8B-6748-8D27-3600F03FC3B6}" type="presParOf" srcId="{1A1B8AE3-60AC-4DCD-942F-B2BBC5216BEC}" destId="{CE226DDF-A922-49B2-ACA2-917EEF6DA90A}" srcOrd="3" destOrd="0" presId="urn:microsoft.com/office/officeart/2018/2/layout/IconLabelDescriptionList"/>
    <dgm:cxn modelId="{9ADA5553-AB04-6F40-9DE7-3E666584F797}" type="presParOf" srcId="{1A1B8AE3-60AC-4DCD-942F-B2BBC5216BEC}" destId="{01C31842-09BB-4F2A-B503-F0275DE21CED}" srcOrd="4" destOrd="0" presId="urn:microsoft.com/office/officeart/2018/2/layout/IconLabelDescriptionList"/>
    <dgm:cxn modelId="{8BE62E6D-8536-304B-B95C-15C4D9E4E09F}" type="presParOf" srcId="{01C31842-09BB-4F2A-B503-F0275DE21CED}" destId="{BE6DF0A9-B639-4939-B601-ABA8A5B737BD}" srcOrd="0" destOrd="0" presId="urn:microsoft.com/office/officeart/2018/2/layout/IconLabelDescriptionList"/>
    <dgm:cxn modelId="{A355F10B-A3D8-CD4B-AB27-9F1C360F799F}" type="presParOf" srcId="{01C31842-09BB-4F2A-B503-F0275DE21CED}" destId="{58235DF7-C2EF-4841-A36F-89ADBA1626D9}" srcOrd="1" destOrd="0" presId="urn:microsoft.com/office/officeart/2018/2/layout/IconLabelDescriptionList"/>
    <dgm:cxn modelId="{0E0ABFB4-1AC7-DE48-A143-D309EEBD3150}" type="presParOf" srcId="{01C31842-09BB-4F2A-B503-F0275DE21CED}" destId="{94606826-4ADE-4765-8ABC-58B1D2889382}" srcOrd="2" destOrd="0" presId="urn:microsoft.com/office/officeart/2018/2/layout/IconLabelDescriptionList"/>
    <dgm:cxn modelId="{C4301EBF-9EC5-CD40-BAD7-9AF8CC98D01A}" type="presParOf" srcId="{01C31842-09BB-4F2A-B503-F0275DE21CED}" destId="{BF81BD54-CE37-49E2-967B-24F9CE934EC6}" srcOrd="3" destOrd="0" presId="urn:microsoft.com/office/officeart/2018/2/layout/IconLabelDescriptionList"/>
    <dgm:cxn modelId="{D3F3A9D6-F86F-8F46-86AD-68A580084B93}" type="presParOf" srcId="{01C31842-09BB-4F2A-B503-F0275DE21CED}" destId="{48019E0D-F842-4455-989E-6859D0316EBF}" srcOrd="4" destOrd="0" presId="urn:microsoft.com/office/officeart/2018/2/layout/IconLabelDescriptionList"/>
    <dgm:cxn modelId="{D97061F7-D72C-B14B-8D28-B9CDC99CEC30}" type="presParOf" srcId="{1A1B8AE3-60AC-4DCD-942F-B2BBC5216BEC}" destId="{B86C2D1A-5687-42EA-9328-FA26528A0C51}" srcOrd="5" destOrd="0" presId="urn:microsoft.com/office/officeart/2018/2/layout/IconLabelDescriptionList"/>
    <dgm:cxn modelId="{087593B1-4417-1244-A270-2A92A2968288}" type="presParOf" srcId="{1A1B8AE3-60AC-4DCD-942F-B2BBC5216BEC}" destId="{E08AED8F-8CF4-4112-B4EE-2C64B01121A5}" srcOrd="6" destOrd="0" presId="urn:microsoft.com/office/officeart/2018/2/layout/IconLabelDescriptionList"/>
    <dgm:cxn modelId="{DAED13A9-F0B2-854B-91FA-567A33711385}" type="presParOf" srcId="{E08AED8F-8CF4-4112-B4EE-2C64B01121A5}" destId="{CA1AA0C5-6D7E-4715-902B-C8684DCCB20C}" srcOrd="0" destOrd="0" presId="urn:microsoft.com/office/officeart/2018/2/layout/IconLabelDescriptionList"/>
    <dgm:cxn modelId="{E9E49E7C-FBA6-294C-BDC0-0CE89782812B}" type="presParOf" srcId="{E08AED8F-8CF4-4112-B4EE-2C64B01121A5}" destId="{F52EE37C-6A55-4A15-A1A1-0D71E15F703F}" srcOrd="1" destOrd="0" presId="urn:microsoft.com/office/officeart/2018/2/layout/IconLabelDescriptionList"/>
    <dgm:cxn modelId="{4F5644AC-1BFE-5449-BEED-482BDB0A0E51}" type="presParOf" srcId="{E08AED8F-8CF4-4112-B4EE-2C64B01121A5}" destId="{E1F425D1-BCBF-48C1-BED6-B56BD940A965}" srcOrd="2" destOrd="0" presId="urn:microsoft.com/office/officeart/2018/2/layout/IconLabelDescriptionList"/>
    <dgm:cxn modelId="{08A33BB2-91D9-C045-A709-720A904CC44B}" type="presParOf" srcId="{E08AED8F-8CF4-4112-B4EE-2C64B01121A5}" destId="{2FFE65AD-7A99-4D7D-B396-FF11607F2B56}" srcOrd="3" destOrd="0" presId="urn:microsoft.com/office/officeart/2018/2/layout/IconLabelDescriptionList"/>
    <dgm:cxn modelId="{0365A3BE-C61A-974E-AF8A-35FC51908642}" type="presParOf" srcId="{E08AED8F-8CF4-4112-B4EE-2C64B01121A5}" destId="{5532EE39-5FC6-4874-A80A-18F826D0A693}"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609042-47E0-498E-BE8A-0D8B609D3C30}"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F64177EF-22EC-4FD7-B1A3-99296F40A1A5}">
      <dgm:prSet/>
      <dgm:spPr/>
      <dgm:t>
        <a:bodyPr/>
        <a:lstStyle/>
        <a:p>
          <a:r>
            <a:rPr lang="en-US" dirty="0"/>
            <a:t>Bowl -&gt; Triple Store – Semantic Graph DB</a:t>
          </a:r>
        </a:p>
      </dgm:t>
    </dgm:pt>
    <dgm:pt modelId="{F2AF43B2-3D19-4E88-AEBD-BBD164F18D3D}" type="parTrans" cxnId="{F74E44D8-EB98-4E91-B72B-6C5A9BB9E0D2}">
      <dgm:prSet/>
      <dgm:spPr/>
      <dgm:t>
        <a:bodyPr/>
        <a:lstStyle/>
        <a:p>
          <a:endParaRPr lang="en-US"/>
        </a:p>
      </dgm:t>
    </dgm:pt>
    <dgm:pt modelId="{52350C70-531E-4308-817F-520C3EE8BB56}" type="sibTrans" cxnId="{F74E44D8-EB98-4E91-B72B-6C5A9BB9E0D2}">
      <dgm:prSet/>
      <dgm:spPr/>
      <dgm:t>
        <a:bodyPr/>
        <a:lstStyle/>
        <a:p>
          <a:endParaRPr lang="en-US"/>
        </a:p>
      </dgm:t>
    </dgm:pt>
    <dgm:pt modelId="{3E68D566-10D5-4AAA-ADBA-0C8D0A67F570}">
      <dgm:prSet/>
      <dgm:spPr/>
      <dgm:t>
        <a:bodyPr/>
        <a:lstStyle/>
        <a:p>
          <a:r>
            <a:rPr lang="en-US" dirty="0"/>
            <a:t>`Alphabet soup` -&gt; SPO OPS POS SOP POS</a:t>
          </a:r>
        </a:p>
      </dgm:t>
    </dgm:pt>
    <dgm:pt modelId="{117D2A7A-701A-47C2-9216-4315B06BA99C}" type="parTrans" cxnId="{5E7E2BF7-0931-4D83-BB6E-293737E5397D}">
      <dgm:prSet/>
      <dgm:spPr/>
      <dgm:t>
        <a:bodyPr/>
        <a:lstStyle/>
        <a:p>
          <a:endParaRPr lang="en-US"/>
        </a:p>
      </dgm:t>
    </dgm:pt>
    <dgm:pt modelId="{55D77A67-E37E-465D-8033-112464B21D77}" type="sibTrans" cxnId="{5E7E2BF7-0931-4D83-BB6E-293737E5397D}">
      <dgm:prSet/>
      <dgm:spPr/>
      <dgm:t>
        <a:bodyPr/>
        <a:lstStyle/>
        <a:p>
          <a:endParaRPr lang="en-US"/>
        </a:p>
      </dgm:t>
    </dgm:pt>
    <dgm:pt modelId="{C12A158D-71E4-4FE3-8AC8-32DAC05A7E6A}">
      <dgm:prSet/>
      <dgm:spPr/>
      <dgm:t>
        <a:bodyPr/>
        <a:lstStyle/>
        <a:p>
          <a:r>
            <a:rPr lang="en-US" b="1" dirty="0"/>
            <a:t>Merge ? </a:t>
          </a:r>
          <a:endParaRPr lang="en-US" dirty="0"/>
        </a:p>
      </dgm:t>
    </dgm:pt>
    <dgm:pt modelId="{37FC7CD1-A132-4F79-9C28-0833187FA7C3}" type="parTrans" cxnId="{6A3AE266-F275-458A-B958-6B21366D3676}">
      <dgm:prSet/>
      <dgm:spPr/>
      <dgm:t>
        <a:bodyPr/>
        <a:lstStyle/>
        <a:p>
          <a:endParaRPr lang="en-US"/>
        </a:p>
      </dgm:t>
    </dgm:pt>
    <dgm:pt modelId="{B2FBC270-E035-43B1-B23C-087CF55B2727}" type="sibTrans" cxnId="{6A3AE266-F275-458A-B958-6B21366D3676}">
      <dgm:prSet/>
      <dgm:spPr/>
      <dgm:t>
        <a:bodyPr/>
        <a:lstStyle/>
        <a:p>
          <a:endParaRPr lang="en-US"/>
        </a:p>
      </dgm:t>
    </dgm:pt>
    <dgm:pt modelId="{150AE9E3-CF00-3B43-B886-7C2FBC936F36}" type="pres">
      <dgm:prSet presAssocID="{CA609042-47E0-498E-BE8A-0D8B609D3C30}" presName="vert0" presStyleCnt="0">
        <dgm:presLayoutVars>
          <dgm:dir/>
          <dgm:animOne val="branch"/>
          <dgm:animLvl val="lvl"/>
        </dgm:presLayoutVars>
      </dgm:prSet>
      <dgm:spPr/>
    </dgm:pt>
    <dgm:pt modelId="{CA1D5674-E232-7E49-9F5E-BCE10E816204}" type="pres">
      <dgm:prSet presAssocID="{F64177EF-22EC-4FD7-B1A3-99296F40A1A5}" presName="thickLine" presStyleLbl="alignNode1" presStyleIdx="0" presStyleCnt="3"/>
      <dgm:spPr/>
    </dgm:pt>
    <dgm:pt modelId="{710E109F-CF0F-4B4F-A123-06CFF7BB3052}" type="pres">
      <dgm:prSet presAssocID="{F64177EF-22EC-4FD7-B1A3-99296F40A1A5}" presName="horz1" presStyleCnt="0"/>
      <dgm:spPr/>
    </dgm:pt>
    <dgm:pt modelId="{FEE05287-D3F7-CE46-965D-E5D2CF2FF57E}" type="pres">
      <dgm:prSet presAssocID="{F64177EF-22EC-4FD7-B1A3-99296F40A1A5}" presName="tx1" presStyleLbl="revTx" presStyleIdx="0" presStyleCnt="3"/>
      <dgm:spPr/>
    </dgm:pt>
    <dgm:pt modelId="{4A9601DD-CF3B-414C-A340-0265410C6518}" type="pres">
      <dgm:prSet presAssocID="{F64177EF-22EC-4FD7-B1A3-99296F40A1A5}" presName="vert1" presStyleCnt="0"/>
      <dgm:spPr/>
    </dgm:pt>
    <dgm:pt modelId="{FB94D2E8-43DB-B343-AE15-9227010713B2}" type="pres">
      <dgm:prSet presAssocID="{3E68D566-10D5-4AAA-ADBA-0C8D0A67F570}" presName="thickLine" presStyleLbl="alignNode1" presStyleIdx="1" presStyleCnt="3"/>
      <dgm:spPr/>
    </dgm:pt>
    <dgm:pt modelId="{A19A89A6-43C4-C44B-85FD-DB10EF76ACA1}" type="pres">
      <dgm:prSet presAssocID="{3E68D566-10D5-4AAA-ADBA-0C8D0A67F570}" presName="horz1" presStyleCnt="0"/>
      <dgm:spPr/>
    </dgm:pt>
    <dgm:pt modelId="{25003A27-5EB2-0145-AECF-3B52FEB3477E}" type="pres">
      <dgm:prSet presAssocID="{3E68D566-10D5-4AAA-ADBA-0C8D0A67F570}" presName="tx1" presStyleLbl="revTx" presStyleIdx="1" presStyleCnt="3"/>
      <dgm:spPr/>
    </dgm:pt>
    <dgm:pt modelId="{E092BB27-8973-CB46-8FEC-FD88E5DD7EE8}" type="pres">
      <dgm:prSet presAssocID="{3E68D566-10D5-4AAA-ADBA-0C8D0A67F570}" presName="vert1" presStyleCnt="0"/>
      <dgm:spPr/>
    </dgm:pt>
    <dgm:pt modelId="{BE3B7800-2DFF-E045-9ECC-74BB3CD96B19}" type="pres">
      <dgm:prSet presAssocID="{C12A158D-71E4-4FE3-8AC8-32DAC05A7E6A}" presName="thickLine" presStyleLbl="alignNode1" presStyleIdx="2" presStyleCnt="3"/>
      <dgm:spPr/>
    </dgm:pt>
    <dgm:pt modelId="{0E4C1D1F-FFED-694D-9DB9-22149A99AC51}" type="pres">
      <dgm:prSet presAssocID="{C12A158D-71E4-4FE3-8AC8-32DAC05A7E6A}" presName="horz1" presStyleCnt="0"/>
      <dgm:spPr/>
    </dgm:pt>
    <dgm:pt modelId="{66D53BD6-E20D-A449-89FA-4B5054955E56}" type="pres">
      <dgm:prSet presAssocID="{C12A158D-71E4-4FE3-8AC8-32DAC05A7E6A}" presName="tx1" presStyleLbl="revTx" presStyleIdx="2" presStyleCnt="3"/>
      <dgm:spPr/>
    </dgm:pt>
    <dgm:pt modelId="{293EF426-43C4-3F49-9B93-96A0989AC00C}" type="pres">
      <dgm:prSet presAssocID="{C12A158D-71E4-4FE3-8AC8-32DAC05A7E6A}" presName="vert1" presStyleCnt="0"/>
      <dgm:spPr/>
    </dgm:pt>
  </dgm:ptLst>
  <dgm:cxnLst>
    <dgm:cxn modelId="{A352F120-8B2F-8044-B213-0A57B00D0EA6}" type="presOf" srcId="{C12A158D-71E4-4FE3-8AC8-32DAC05A7E6A}" destId="{66D53BD6-E20D-A449-89FA-4B5054955E56}" srcOrd="0" destOrd="0" presId="urn:microsoft.com/office/officeart/2008/layout/LinedList"/>
    <dgm:cxn modelId="{6A3AE266-F275-458A-B958-6B21366D3676}" srcId="{CA609042-47E0-498E-BE8A-0D8B609D3C30}" destId="{C12A158D-71E4-4FE3-8AC8-32DAC05A7E6A}" srcOrd="2" destOrd="0" parTransId="{37FC7CD1-A132-4F79-9C28-0833187FA7C3}" sibTransId="{B2FBC270-E035-43B1-B23C-087CF55B2727}"/>
    <dgm:cxn modelId="{7D31FD6C-8328-8D45-B400-F5DBA8851F63}" type="presOf" srcId="{CA609042-47E0-498E-BE8A-0D8B609D3C30}" destId="{150AE9E3-CF00-3B43-B886-7C2FBC936F36}" srcOrd="0" destOrd="0" presId="urn:microsoft.com/office/officeart/2008/layout/LinedList"/>
    <dgm:cxn modelId="{361E90AD-6EB5-0048-AF30-2B24630B70AF}" type="presOf" srcId="{F64177EF-22EC-4FD7-B1A3-99296F40A1A5}" destId="{FEE05287-D3F7-CE46-965D-E5D2CF2FF57E}" srcOrd="0" destOrd="0" presId="urn:microsoft.com/office/officeart/2008/layout/LinedList"/>
    <dgm:cxn modelId="{F74E44D8-EB98-4E91-B72B-6C5A9BB9E0D2}" srcId="{CA609042-47E0-498E-BE8A-0D8B609D3C30}" destId="{F64177EF-22EC-4FD7-B1A3-99296F40A1A5}" srcOrd="0" destOrd="0" parTransId="{F2AF43B2-3D19-4E88-AEBD-BBD164F18D3D}" sibTransId="{52350C70-531E-4308-817F-520C3EE8BB56}"/>
    <dgm:cxn modelId="{63C30AF4-99B3-6341-95BD-BA1E1DD8E9CD}" type="presOf" srcId="{3E68D566-10D5-4AAA-ADBA-0C8D0A67F570}" destId="{25003A27-5EB2-0145-AECF-3B52FEB3477E}" srcOrd="0" destOrd="0" presId="urn:microsoft.com/office/officeart/2008/layout/LinedList"/>
    <dgm:cxn modelId="{5E7E2BF7-0931-4D83-BB6E-293737E5397D}" srcId="{CA609042-47E0-498E-BE8A-0D8B609D3C30}" destId="{3E68D566-10D5-4AAA-ADBA-0C8D0A67F570}" srcOrd="1" destOrd="0" parTransId="{117D2A7A-701A-47C2-9216-4315B06BA99C}" sibTransId="{55D77A67-E37E-465D-8033-112464B21D77}"/>
    <dgm:cxn modelId="{111E3B5D-033D-974C-BBC9-99773F23F8DA}" type="presParOf" srcId="{150AE9E3-CF00-3B43-B886-7C2FBC936F36}" destId="{CA1D5674-E232-7E49-9F5E-BCE10E816204}" srcOrd="0" destOrd="0" presId="urn:microsoft.com/office/officeart/2008/layout/LinedList"/>
    <dgm:cxn modelId="{0402EDD1-2DDB-FC4D-A1CE-253B1B4E133A}" type="presParOf" srcId="{150AE9E3-CF00-3B43-B886-7C2FBC936F36}" destId="{710E109F-CF0F-4B4F-A123-06CFF7BB3052}" srcOrd="1" destOrd="0" presId="urn:microsoft.com/office/officeart/2008/layout/LinedList"/>
    <dgm:cxn modelId="{78EEC554-C956-E245-8C69-5E539080024D}" type="presParOf" srcId="{710E109F-CF0F-4B4F-A123-06CFF7BB3052}" destId="{FEE05287-D3F7-CE46-965D-E5D2CF2FF57E}" srcOrd="0" destOrd="0" presId="urn:microsoft.com/office/officeart/2008/layout/LinedList"/>
    <dgm:cxn modelId="{B1871B99-3998-864F-902B-0FCCDEF57CBE}" type="presParOf" srcId="{710E109F-CF0F-4B4F-A123-06CFF7BB3052}" destId="{4A9601DD-CF3B-414C-A340-0265410C6518}" srcOrd="1" destOrd="0" presId="urn:microsoft.com/office/officeart/2008/layout/LinedList"/>
    <dgm:cxn modelId="{761BFE08-920A-6C4F-8260-5B3795268CB9}" type="presParOf" srcId="{150AE9E3-CF00-3B43-B886-7C2FBC936F36}" destId="{FB94D2E8-43DB-B343-AE15-9227010713B2}" srcOrd="2" destOrd="0" presId="urn:microsoft.com/office/officeart/2008/layout/LinedList"/>
    <dgm:cxn modelId="{0CB1CF8F-EE24-AB42-AEBF-739F6E1D977A}" type="presParOf" srcId="{150AE9E3-CF00-3B43-B886-7C2FBC936F36}" destId="{A19A89A6-43C4-C44B-85FD-DB10EF76ACA1}" srcOrd="3" destOrd="0" presId="urn:microsoft.com/office/officeart/2008/layout/LinedList"/>
    <dgm:cxn modelId="{55C8DD6F-8DAE-604C-9CF8-6956471DD0C4}" type="presParOf" srcId="{A19A89A6-43C4-C44B-85FD-DB10EF76ACA1}" destId="{25003A27-5EB2-0145-AECF-3B52FEB3477E}" srcOrd="0" destOrd="0" presId="urn:microsoft.com/office/officeart/2008/layout/LinedList"/>
    <dgm:cxn modelId="{1462B1FA-EC8C-B54A-8B34-04A37FD84267}" type="presParOf" srcId="{A19A89A6-43C4-C44B-85FD-DB10EF76ACA1}" destId="{E092BB27-8973-CB46-8FEC-FD88E5DD7EE8}" srcOrd="1" destOrd="0" presId="urn:microsoft.com/office/officeart/2008/layout/LinedList"/>
    <dgm:cxn modelId="{D498690B-6CA9-D949-BE1D-053E8B544F73}" type="presParOf" srcId="{150AE9E3-CF00-3B43-B886-7C2FBC936F36}" destId="{BE3B7800-2DFF-E045-9ECC-74BB3CD96B19}" srcOrd="4" destOrd="0" presId="urn:microsoft.com/office/officeart/2008/layout/LinedList"/>
    <dgm:cxn modelId="{387ABD08-E5AF-B145-B74D-71F708B5DB6C}" type="presParOf" srcId="{150AE9E3-CF00-3B43-B886-7C2FBC936F36}" destId="{0E4C1D1F-FFED-694D-9DB9-22149A99AC51}" srcOrd="5" destOrd="0" presId="urn:microsoft.com/office/officeart/2008/layout/LinedList"/>
    <dgm:cxn modelId="{0ADD762B-1B2B-784E-9215-5371F3C1B769}" type="presParOf" srcId="{0E4C1D1F-FFED-694D-9DB9-22149A99AC51}" destId="{66D53BD6-E20D-A449-89FA-4B5054955E56}" srcOrd="0" destOrd="0" presId="urn:microsoft.com/office/officeart/2008/layout/LinedList"/>
    <dgm:cxn modelId="{99724D10-3CAE-0347-9492-FFC42DCF8888}" type="presParOf" srcId="{0E4C1D1F-FFED-694D-9DB9-22149A99AC51}" destId="{293EF426-43C4-3F49-9B93-96A0989AC00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257541-E4AF-5F41-95EF-594AB4D28D8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EF29945-5725-244C-99A8-95E35E44529C}">
      <dgm:prSet/>
      <dgm:spPr/>
      <dgm:t>
        <a:bodyPr/>
        <a:lstStyle/>
        <a:p>
          <a:r>
            <a:rPr lang="en-US" dirty="0"/>
            <a:t>Q&amp;A</a:t>
          </a:r>
        </a:p>
      </dgm:t>
    </dgm:pt>
    <dgm:pt modelId="{110BB226-D884-524A-AD6B-FADCB766502F}" type="parTrans" cxnId="{CE5FB759-E67F-9B47-A82F-3054E9801F6C}">
      <dgm:prSet/>
      <dgm:spPr/>
      <dgm:t>
        <a:bodyPr/>
        <a:lstStyle/>
        <a:p>
          <a:endParaRPr lang="en-US"/>
        </a:p>
      </dgm:t>
    </dgm:pt>
    <dgm:pt modelId="{8D8E82D9-9AB4-854C-ACE6-07B4637DDA38}" type="sibTrans" cxnId="{CE5FB759-E67F-9B47-A82F-3054E9801F6C}">
      <dgm:prSet/>
      <dgm:spPr/>
      <dgm:t>
        <a:bodyPr/>
        <a:lstStyle/>
        <a:p>
          <a:endParaRPr lang="en-US"/>
        </a:p>
      </dgm:t>
    </dgm:pt>
    <dgm:pt modelId="{E7187AA2-CE36-7D4C-9A97-5E5BDEF9E36F}" type="pres">
      <dgm:prSet presAssocID="{D0257541-E4AF-5F41-95EF-594AB4D28D88}" presName="cycle" presStyleCnt="0">
        <dgm:presLayoutVars>
          <dgm:dir/>
          <dgm:resizeHandles val="exact"/>
        </dgm:presLayoutVars>
      </dgm:prSet>
      <dgm:spPr/>
    </dgm:pt>
    <dgm:pt modelId="{F1B3AA6C-3992-2E4B-852E-CA407161CA43}" type="pres">
      <dgm:prSet presAssocID="{3EF29945-5725-244C-99A8-95E35E44529C}" presName="node" presStyleLbl="node1" presStyleIdx="0" presStyleCnt="1" custScaleX="393567" custScaleY="122576">
        <dgm:presLayoutVars>
          <dgm:bulletEnabled val="1"/>
        </dgm:presLayoutVars>
      </dgm:prSet>
      <dgm:spPr/>
    </dgm:pt>
  </dgm:ptLst>
  <dgm:cxnLst>
    <dgm:cxn modelId="{CE5FB759-E67F-9B47-A82F-3054E9801F6C}" srcId="{D0257541-E4AF-5F41-95EF-594AB4D28D88}" destId="{3EF29945-5725-244C-99A8-95E35E44529C}" srcOrd="0" destOrd="0" parTransId="{110BB226-D884-524A-AD6B-FADCB766502F}" sibTransId="{8D8E82D9-9AB4-854C-ACE6-07B4637DDA38}"/>
    <dgm:cxn modelId="{6503DF59-C9A8-6746-9F37-40A4F6E2B31F}" type="presOf" srcId="{3EF29945-5725-244C-99A8-95E35E44529C}" destId="{F1B3AA6C-3992-2E4B-852E-CA407161CA43}" srcOrd="0" destOrd="0" presId="urn:microsoft.com/office/officeart/2005/8/layout/cycle2"/>
    <dgm:cxn modelId="{A2C998A6-E15F-CA4F-A890-7B427B2C8EB8}" type="presOf" srcId="{D0257541-E4AF-5F41-95EF-594AB4D28D88}" destId="{E7187AA2-CE36-7D4C-9A97-5E5BDEF9E36F}" srcOrd="0" destOrd="0" presId="urn:microsoft.com/office/officeart/2005/8/layout/cycle2"/>
    <dgm:cxn modelId="{787B89F1-DA1B-BE45-8302-14E4B35BE199}" type="presParOf" srcId="{E7187AA2-CE36-7D4C-9A97-5E5BDEF9E36F}" destId="{F1B3AA6C-3992-2E4B-852E-CA407161CA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E3A0D-94A3-4BE1-BB58-A889E58C4C2F}">
      <dsp:nvSpPr>
        <dsp:cNvPr id="0" name=""/>
        <dsp:cNvSpPr/>
      </dsp:nvSpPr>
      <dsp:spPr>
        <a:xfrm>
          <a:off x="246" y="516151"/>
          <a:ext cx="509414" cy="509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D1DCD-EB85-4697-A250-DB922A99BE00}">
      <dsp:nvSpPr>
        <dsp:cNvPr id="0" name=""/>
        <dsp:cNvSpPr/>
      </dsp:nvSpPr>
      <dsp:spPr>
        <a:xfrm>
          <a:off x="246"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Nodes – Data Entities ( nouns )</a:t>
          </a:r>
        </a:p>
        <a:p>
          <a:pPr marL="0" lvl="0" indent="0" algn="l" defTabSz="622300">
            <a:lnSpc>
              <a:spcPct val="100000"/>
            </a:lnSpc>
            <a:spcBef>
              <a:spcPct val="0"/>
            </a:spcBef>
            <a:spcAft>
              <a:spcPct val="35000"/>
            </a:spcAft>
            <a:buNone/>
            <a:defRPr b="1"/>
          </a:pPr>
          <a:r>
            <a:rPr lang="en-US" sz="1400" kern="1200" dirty="0"/>
            <a:t>  S O</a:t>
          </a:r>
        </a:p>
      </dsp:txBody>
      <dsp:txXfrm>
        <a:off x="246" y="1143949"/>
        <a:ext cx="1455468" cy="945503"/>
      </dsp:txXfrm>
    </dsp:sp>
    <dsp:sp modelId="{D0987DF6-0A36-45F5-B68D-4FB1DC8D29BF}">
      <dsp:nvSpPr>
        <dsp:cNvPr id="0" name=""/>
        <dsp:cNvSpPr/>
      </dsp:nvSpPr>
      <dsp:spPr>
        <a:xfrm>
          <a:off x="246" y="2144515"/>
          <a:ext cx="1455468" cy="1124751"/>
        </a:xfrm>
        <a:prstGeom prst="rect">
          <a:avLst/>
        </a:prstGeom>
        <a:noFill/>
        <a:ln>
          <a:noFill/>
        </a:ln>
        <a:effectLst/>
      </dsp:spPr>
      <dsp:style>
        <a:lnRef idx="0">
          <a:scrgbClr r="0" g="0" b="0"/>
        </a:lnRef>
        <a:fillRef idx="0">
          <a:scrgbClr r="0" g="0" b="0"/>
        </a:fillRef>
        <a:effectRef idx="0">
          <a:scrgbClr r="0" g="0" b="0"/>
        </a:effectRef>
        <a:fontRef idx="minor"/>
      </dsp:style>
    </dsp:sp>
    <dsp:sp modelId="{F26BB401-B2B7-413B-BB49-697D3DF73253}">
      <dsp:nvSpPr>
        <dsp:cNvPr id="0" name=""/>
        <dsp:cNvSpPr/>
      </dsp:nvSpPr>
      <dsp:spPr>
        <a:xfrm>
          <a:off x="1710422" y="516151"/>
          <a:ext cx="509414" cy="509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8288C9-AA3F-49D2-90C4-ACB2A83869A6}">
      <dsp:nvSpPr>
        <dsp:cNvPr id="0" name=""/>
        <dsp:cNvSpPr/>
      </dsp:nvSpPr>
      <dsp:spPr>
        <a:xfrm>
          <a:off x="1710422"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Edges – Relationships ( verbs ) </a:t>
          </a:r>
        </a:p>
        <a:p>
          <a:pPr marL="0" lvl="0" indent="0" algn="l" defTabSz="622300">
            <a:lnSpc>
              <a:spcPct val="100000"/>
            </a:lnSpc>
            <a:spcBef>
              <a:spcPct val="0"/>
            </a:spcBef>
            <a:spcAft>
              <a:spcPct val="35000"/>
            </a:spcAft>
            <a:buNone/>
            <a:defRPr b="1"/>
          </a:pPr>
          <a:r>
            <a:rPr lang="en-US" sz="1400" kern="1200" dirty="0"/>
            <a:t>P</a:t>
          </a:r>
        </a:p>
      </dsp:txBody>
      <dsp:txXfrm>
        <a:off x="1710422" y="1143949"/>
        <a:ext cx="1455468" cy="945503"/>
      </dsp:txXfrm>
    </dsp:sp>
    <dsp:sp modelId="{1AB4129F-788C-476C-8CA9-D922C9234EFD}">
      <dsp:nvSpPr>
        <dsp:cNvPr id="0" name=""/>
        <dsp:cNvSpPr/>
      </dsp:nvSpPr>
      <dsp:spPr>
        <a:xfrm>
          <a:off x="1710422" y="2144515"/>
          <a:ext cx="1455468" cy="1124751"/>
        </a:xfrm>
        <a:prstGeom prst="rect">
          <a:avLst/>
        </a:prstGeom>
        <a:noFill/>
        <a:ln>
          <a:noFill/>
        </a:ln>
        <a:effectLst/>
      </dsp:spPr>
      <dsp:style>
        <a:lnRef idx="0">
          <a:scrgbClr r="0" g="0" b="0"/>
        </a:lnRef>
        <a:fillRef idx="0">
          <a:scrgbClr r="0" g="0" b="0"/>
        </a:fillRef>
        <a:effectRef idx="0">
          <a:scrgbClr r="0" g="0" b="0"/>
        </a:effectRef>
        <a:fontRef idx="minor"/>
      </dsp:style>
    </dsp:sp>
    <dsp:sp modelId="{BE6DF0A9-B639-4939-B601-ABA8A5B737BD}">
      <dsp:nvSpPr>
        <dsp:cNvPr id="0" name=""/>
        <dsp:cNvSpPr/>
      </dsp:nvSpPr>
      <dsp:spPr>
        <a:xfrm>
          <a:off x="3420598" y="516151"/>
          <a:ext cx="509414" cy="509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606826-4ADE-4765-8ABC-58B1D2889382}">
      <dsp:nvSpPr>
        <dsp:cNvPr id="0" name=""/>
        <dsp:cNvSpPr/>
      </dsp:nvSpPr>
      <dsp:spPr>
        <a:xfrm>
          <a:off x="3420598"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Graph algorithms</a:t>
          </a:r>
        </a:p>
      </dsp:txBody>
      <dsp:txXfrm>
        <a:off x="3420598" y="1143949"/>
        <a:ext cx="1455468" cy="945503"/>
      </dsp:txXfrm>
    </dsp:sp>
    <dsp:sp modelId="{48019E0D-F842-4455-989E-6859D0316EBF}">
      <dsp:nvSpPr>
        <dsp:cNvPr id="0" name=""/>
        <dsp:cNvSpPr/>
      </dsp:nvSpPr>
      <dsp:spPr>
        <a:xfrm>
          <a:off x="3411399" y="1530907"/>
          <a:ext cx="1455468" cy="1124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Reasoning ( Decisions )</a:t>
          </a:r>
        </a:p>
        <a:p>
          <a:pPr marL="0" lvl="0" indent="0" algn="l" defTabSz="488950">
            <a:lnSpc>
              <a:spcPct val="100000"/>
            </a:lnSpc>
            <a:spcBef>
              <a:spcPct val="0"/>
            </a:spcBef>
            <a:spcAft>
              <a:spcPct val="35000"/>
            </a:spcAft>
            <a:buNone/>
          </a:pPr>
          <a:r>
            <a:rPr lang="en-US" sz="1100" kern="1200"/>
            <a:t>Inferences</a:t>
          </a:r>
        </a:p>
        <a:p>
          <a:pPr marL="0" lvl="0" indent="0" algn="l" defTabSz="488950">
            <a:lnSpc>
              <a:spcPct val="100000"/>
            </a:lnSpc>
            <a:spcBef>
              <a:spcPct val="0"/>
            </a:spcBef>
            <a:spcAft>
              <a:spcPct val="35000"/>
            </a:spcAft>
            <a:buNone/>
          </a:pPr>
          <a:r>
            <a:rPr lang="en-US" sz="1100" kern="1200"/>
            <a:t>Shortest path</a:t>
          </a:r>
        </a:p>
        <a:p>
          <a:pPr marL="0" lvl="0" indent="0" algn="l" defTabSz="488950">
            <a:lnSpc>
              <a:spcPct val="100000"/>
            </a:lnSpc>
            <a:spcBef>
              <a:spcPct val="0"/>
            </a:spcBef>
            <a:spcAft>
              <a:spcPct val="35000"/>
            </a:spcAft>
            <a:buNone/>
          </a:pPr>
          <a:r>
            <a:rPr lang="en-US" sz="1100" kern="1200"/>
            <a:t>Cliques / Neighborliness</a:t>
          </a:r>
        </a:p>
        <a:p>
          <a:pPr marL="0" lvl="0" indent="0" algn="l" defTabSz="488950">
            <a:lnSpc>
              <a:spcPct val="100000"/>
            </a:lnSpc>
            <a:spcBef>
              <a:spcPct val="0"/>
            </a:spcBef>
            <a:spcAft>
              <a:spcPct val="35000"/>
            </a:spcAft>
            <a:buNone/>
          </a:pPr>
          <a:r>
            <a:rPr lang="en-US" sz="1100" kern="1200" dirty="0"/>
            <a:t>Interconnected ness</a:t>
          </a:r>
        </a:p>
      </dsp:txBody>
      <dsp:txXfrm>
        <a:off x="3411399" y="1530907"/>
        <a:ext cx="1455468" cy="1124751"/>
      </dsp:txXfrm>
    </dsp:sp>
    <dsp:sp modelId="{CA1AA0C5-6D7E-4715-902B-C8684DCCB20C}">
      <dsp:nvSpPr>
        <dsp:cNvPr id="0" name=""/>
        <dsp:cNvSpPr/>
      </dsp:nvSpPr>
      <dsp:spPr>
        <a:xfrm>
          <a:off x="5130773" y="516151"/>
          <a:ext cx="509414" cy="5094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425D1-BCBF-48C1-BED6-B56BD940A965}">
      <dsp:nvSpPr>
        <dsp:cNvPr id="0" name=""/>
        <dsp:cNvSpPr/>
      </dsp:nvSpPr>
      <dsp:spPr>
        <a:xfrm>
          <a:off x="5130773" y="1143949"/>
          <a:ext cx="1455468" cy="945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Patterns</a:t>
          </a:r>
        </a:p>
      </dsp:txBody>
      <dsp:txXfrm>
        <a:off x="5130773" y="1143949"/>
        <a:ext cx="1455468" cy="945503"/>
      </dsp:txXfrm>
    </dsp:sp>
    <dsp:sp modelId="{5532EE39-5FC6-4874-A80A-18F826D0A693}">
      <dsp:nvSpPr>
        <dsp:cNvPr id="0" name=""/>
        <dsp:cNvSpPr/>
      </dsp:nvSpPr>
      <dsp:spPr>
        <a:xfrm>
          <a:off x="5130773" y="2144515"/>
          <a:ext cx="1455468" cy="11247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1D5674-E232-7E49-9F5E-BCE10E816204}">
      <dsp:nvSpPr>
        <dsp:cNvPr id="0" name=""/>
        <dsp:cNvSpPr/>
      </dsp:nvSpPr>
      <dsp:spPr>
        <a:xfrm>
          <a:off x="0" y="997"/>
          <a:ext cx="47922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E05287-D3F7-CE46-965D-E5D2CF2FF57E}">
      <dsp:nvSpPr>
        <dsp:cNvPr id="0" name=""/>
        <dsp:cNvSpPr/>
      </dsp:nvSpPr>
      <dsp:spPr>
        <a:xfrm>
          <a:off x="0" y="997"/>
          <a:ext cx="4792256" cy="6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Bowl -&gt; Triple Store – Semantic Graph DB</a:t>
          </a:r>
        </a:p>
      </dsp:txBody>
      <dsp:txXfrm>
        <a:off x="0" y="997"/>
        <a:ext cx="4792256" cy="680203"/>
      </dsp:txXfrm>
    </dsp:sp>
    <dsp:sp modelId="{FB94D2E8-43DB-B343-AE15-9227010713B2}">
      <dsp:nvSpPr>
        <dsp:cNvPr id="0" name=""/>
        <dsp:cNvSpPr/>
      </dsp:nvSpPr>
      <dsp:spPr>
        <a:xfrm>
          <a:off x="0" y="681200"/>
          <a:ext cx="47922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003A27-5EB2-0145-AECF-3B52FEB3477E}">
      <dsp:nvSpPr>
        <dsp:cNvPr id="0" name=""/>
        <dsp:cNvSpPr/>
      </dsp:nvSpPr>
      <dsp:spPr>
        <a:xfrm>
          <a:off x="0" y="681200"/>
          <a:ext cx="4792256" cy="6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`Alphabet soup` -&gt; SPO OPS POS SOP POS</a:t>
          </a:r>
        </a:p>
      </dsp:txBody>
      <dsp:txXfrm>
        <a:off x="0" y="681200"/>
        <a:ext cx="4792256" cy="680203"/>
      </dsp:txXfrm>
    </dsp:sp>
    <dsp:sp modelId="{BE3B7800-2DFF-E045-9ECC-74BB3CD96B19}">
      <dsp:nvSpPr>
        <dsp:cNvPr id="0" name=""/>
        <dsp:cNvSpPr/>
      </dsp:nvSpPr>
      <dsp:spPr>
        <a:xfrm>
          <a:off x="0" y="1361404"/>
          <a:ext cx="47922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6D53BD6-E20D-A449-89FA-4B5054955E56}">
      <dsp:nvSpPr>
        <dsp:cNvPr id="0" name=""/>
        <dsp:cNvSpPr/>
      </dsp:nvSpPr>
      <dsp:spPr>
        <a:xfrm>
          <a:off x="0" y="1361404"/>
          <a:ext cx="4792256" cy="680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Merge ? </a:t>
          </a:r>
          <a:endParaRPr lang="en-US" sz="2100" kern="1200" dirty="0"/>
        </a:p>
      </dsp:txBody>
      <dsp:txXfrm>
        <a:off x="0" y="1361404"/>
        <a:ext cx="4792256" cy="680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3AA6C-3992-2E4B-852E-CA407161CA43}">
      <dsp:nvSpPr>
        <dsp:cNvPr id="0" name=""/>
        <dsp:cNvSpPr/>
      </dsp:nvSpPr>
      <dsp:spPr>
        <a:xfrm>
          <a:off x="1385" y="376160"/>
          <a:ext cx="3908042" cy="12171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Q&amp;A</a:t>
          </a:r>
        </a:p>
      </dsp:txBody>
      <dsp:txXfrm>
        <a:off x="573705" y="554408"/>
        <a:ext cx="2763402" cy="8606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6A926-FAEA-2443-9562-430920BE9693}" type="datetimeFigureOut">
              <a:rPr lang="en-US" smtClean="0"/>
              <a:t>3/22/23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A151-0C2F-0E48-BB2E-81185BDD191F}" type="slidenum">
              <a:rPr lang="en-US" smtClean="0"/>
              <a:t>‹#›</a:t>
            </a:fld>
            <a:endParaRPr lang="en-US"/>
          </a:p>
        </p:txBody>
      </p:sp>
    </p:spTree>
    <p:extLst>
      <p:ext uri="{BB962C8B-B14F-4D97-AF65-F5344CB8AC3E}">
        <p14:creationId xmlns:p14="http://schemas.microsoft.com/office/powerpoint/2010/main" val="7585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neo4j.com/docs/operations-manual/current/cloud-deployments/neo4j-azur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learn.microsoft.com/en-us/azure/cosmos-db/gremlin/introduction" TargetMode="External"/><Relationship Id="rId4" Type="http://schemas.openxmlformats.org/officeDocument/2006/relationships/hyperlink" Target="https://aws.amazon.com/neptun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Tufte, </a:t>
            </a:r>
            <a:r>
              <a:rPr lang="en-US" dirty="0" err="1"/>
              <a:t>Edwared</a:t>
            </a:r>
            <a:r>
              <a:rPr lang="en-US" dirty="0"/>
              <a:t>, Envisioning information snippet of </a:t>
            </a:r>
            <a:r>
              <a:rPr lang="en-US"/>
              <a:t>Japanese railway map?</a:t>
            </a:r>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0</a:t>
            </a:fld>
            <a:endParaRPr lang="en-US"/>
          </a:p>
        </p:txBody>
      </p:sp>
    </p:spTree>
    <p:extLst>
      <p:ext uri="{BB962C8B-B14F-4D97-AF65-F5344CB8AC3E}">
        <p14:creationId xmlns:p14="http://schemas.microsoft.com/office/powerpoint/2010/main" val="1946742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RDF extends the linking structure of the Web to use URIs to name the relationship between things as well as the two ends of the link</a:t>
            </a:r>
          </a:p>
        </p:txBody>
      </p:sp>
      <p:sp>
        <p:nvSpPr>
          <p:cNvPr id="4" name="Slide Number Placeholder 3"/>
          <p:cNvSpPr>
            <a:spLocks noGrp="1"/>
          </p:cNvSpPr>
          <p:nvPr>
            <p:ph type="sldNum" sz="quarter" idx="5"/>
          </p:nvPr>
        </p:nvSpPr>
        <p:spPr/>
        <p:txBody>
          <a:bodyPr/>
          <a:lstStyle/>
          <a:p>
            <a:fld id="{4051A151-0C2F-0E48-BB2E-81185BDD191F}" type="slidenum">
              <a:rPr lang="en-US" smtClean="0"/>
              <a:t>11</a:t>
            </a:fld>
            <a:endParaRPr lang="en-US"/>
          </a:p>
        </p:txBody>
      </p:sp>
    </p:spTree>
    <p:extLst>
      <p:ext uri="{BB962C8B-B14F-4D97-AF65-F5344CB8AC3E}">
        <p14:creationId xmlns:p14="http://schemas.microsoft.com/office/powerpoint/2010/main" val="1159827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 Item === EARTH</a:t>
            </a:r>
          </a:p>
          <a:p>
            <a:r>
              <a:rPr lang="en-US" dirty="0"/>
              <a:t>Property --- highest point</a:t>
            </a:r>
          </a:p>
          <a:p>
            <a:r>
              <a:rPr lang="en-US" dirty="0"/>
              <a:t>Object --- Value === Mount Everest</a:t>
            </a:r>
          </a:p>
          <a:p>
            <a:endParaRPr lang="en-US" dirty="0"/>
          </a:p>
          <a:p>
            <a:r>
              <a:rPr lang="en-US" dirty="0"/>
              <a:t>…</a:t>
            </a:r>
          </a:p>
        </p:txBody>
      </p:sp>
      <p:sp>
        <p:nvSpPr>
          <p:cNvPr id="4" name="Slide Number Placeholder 3"/>
          <p:cNvSpPr>
            <a:spLocks noGrp="1"/>
          </p:cNvSpPr>
          <p:nvPr>
            <p:ph type="sldNum" sz="quarter" idx="5"/>
          </p:nvPr>
        </p:nvSpPr>
        <p:spPr/>
        <p:txBody>
          <a:bodyPr/>
          <a:lstStyle/>
          <a:p>
            <a:fld id="{4051A151-0C2F-0E48-BB2E-81185BDD191F}" type="slidenum">
              <a:rPr lang="en-US" smtClean="0"/>
              <a:t>12</a:t>
            </a:fld>
            <a:endParaRPr lang="en-US"/>
          </a:p>
        </p:txBody>
      </p:sp>
    </p:spTree>
    <p:extLst>
      <p:ext uri="{BB962C8B-B14F-4D97-AF65-F5344CB8AC3E}">
        <p14:creationId xmlns:p14="http://schemas.microsoft.com/office/powerpoint/2010/main" val="3017699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200" dirty="0">
                <a:solidFill>
                  <a:srgbClr val="FFFFFF"/>
                </a:solidFill>
                <a:latin typeface="+mj-lt"/>
                <a:ea typeface="+mj-ea"/>
                <a:cs typeface="+mj-cs"/>
              </a:rPr>
              <a:t>RDF – sums it up</a:t>
            </a:r>
          </a:p>
          <a:p>
            <a:endParaRPr lang="en-US" kern="1200" dirty="0">
              <a:solidFill>
                <a:srgbClr val="FFFFFF"/>
              </a:solidFill>
              <a:latin typeface="+mj-lt"/>
              <a:ea typeface="+mj-ea"/>
              <a:cs typeface="+mj-cs"/>
            </a:endParaRPr>
          </a:p>
          <a:p>
            <a:r>
              <a:rPr lang="en-US" b="0" i="0" dirty="0">
                <a:solidFill>
                  <a:srgbClr val="4D5156"/>
                </a:solidFill>
                <a:effectLst/>
                <a:latin typeface="Roboto" panose="02000000000000000000" pitchFamily="2" charset="0"/>
              </a:rPr>
              <a:t>RDF Schema is a set of classes with certain properties using the RDF extensible knowledge representation data model, providing basic elements for the description of ontologies. It uses various forms of RDF vocabularies, intended to structure RDF resources</a:t>
            </a:r>
            <a:endParaRPr lang="en-US" kern="1200" dirty="0">
              <a:solidFill>
                <a:srgbClr val="FFFFFF"/>
              </a:solidFill>
              <a:latin typeface="+mj-lt"/>
              <a:ea typeface="+mj-ea"/>
              <a:cs typeface="+mj-cs"/>
            </a:endParaRPr>
          </a:p>
          <a:p>
            <a:endParaRPr lang="en-US" kern="1200" dirty="0">
              <a:solidFill>
                <a:srgbClr val="FFFFFF"/>
              </a:solidFill>
              <a:latin typeface="+mj-lt"/>
              <a:ea typeface="+mj-ea"/>
              <a:cs typeface="+mj-cs"/>
            </a:endParaRPr>
          </a:p>
          <a:p>
            <a:r>
              <a:rPr lang="en-US" kern="1200" dirty="0">
                <a:solidFill>
                  <a:srgbClr val="FFFFFF"/>
                </a:solidFill>
                <a:latin typeface="+mj-lt"/>
                <a:ea typeface="+mj-ea"/>
                <a:cs typeface="+mj-cs"/>
              </a:rPr>
              <a:t>Underpinnings of the www</a:t>
            </a:r>
          </a:p>
          <a:p>
            <a:endParaRPr lang="en-US" kern="1200" dirty="0">
              <a:solidFill>
                <a:srgbClr val="FFFFFF"/>
              </a:solidFill>
              <a:latin typeface="+mj-lt"/>
              <a:ea typeface="+mj-ea"/>
              <a:cs typeface="+mj-cs"/>
            </a:endParaRPr>
          </a:p>
          <a:p>
            <a:r>
              <a:rPr lang="en-US" dirty="0"/>
              <a:t>The Resource Description Framework (RDF) language is used to express data about resources, where “resources” can be interpreted to be anything (a web page, a person, an idea, etc.). The basic building block is the triple, consisting of subject, predicate, object.</a:t>
            </a:r>
          </a:p>
          <a:p>
            <a:endParaRPr lang="en-US" dirty="0"/>
          </a:p>
          <a:p>
            <a:endParaRPr lang="en-US" dirty="0"/>
          </a:p>
          <a:p>
            <a:r>
              <a:rPr lang="en-US" b="0" i="0" dirty="0">
                <a:solidFill>
                  <a:srgbClr val="E2EEFF"/>
                </a:solidFill>
                <a:effectLst/>
                <a:latin typeface="Google Sans"/>
              </a:rPr>
              <a:t>A first public draft of RDF appeared in October 1997</a:t>
            </a:r>
            <a:r>
              <a:rPr lang="en-US" b="0" i="0" dirty="0">
                <a:solidFill>
                  <a:srgbClr val="E8EAED"/>
                </a:solidFill>
                <a:effectLst/>
                <a:latin typeface="Google Sans"/>
              </a:rPr>
              <a:t>, issued by a W3C working group that included representatives from IBM, Microsoft, Netscape, Nokia, Reuters, </a:t>
            </a:r>
            <a:r>
              <a:rPr lang="en-US" b="0" i="0" dirty="0" err="1">
                <a:solidFill>
                  <a:srgbClr val="E8EAED"/>
                </a:solidFill>
                <a:effectLst/>
                <a:latin typeface="Google Sans"/>
              </a:rPr>
              <a:t>SoftQuad</a:t>
            </a:r>
            <a:r>
              <a:rPr lang="en-US" b="0" i="0" dirty="0">
                <a:solidFill>
                  <a:srgbClr val="E8EAED"/>
                </a:solidFill>
                <a:effectLst/>
                <a:latin typeface="Google Sans"/>
              </a:rPr>
              <a:t>, and the University of Michigan. In 1999, the W3C published the first recommended RDF specification, the Model and Syntax Specification ("RDF M&amp;S").</a:t>
            </a:r>
            <a:br>
              <a:rPr lang="en-US" b="0" i="0" dirty="0">
                <a:solidFill>
                  <a:srgbClr val="E8EAED"/>
                </a:solidFill>
                <a:effectLst/>
                <a:latin typeface="Google Sans"/>
              </a:rPr>
            </a:br>
            <a:br>
              <a:rPr lang="en-US" b="0" i="0" dirty="0">
                <a:solidFill>
                  <a:srgbClr val="E8EAED"/>
                </a:solidFill>
                <a:effectLst/>
                <a:latin typeface="Google Sans"/>
              </a:rPr>
            </a:br>
            <a:br>
              <a:rPr lang="en-US" b="0" i="0" dirty="0">
                <a:solidFill>
                  <a:srgbClr val="E8EAED"/>
                </a:solidFill>
                <a:effectLst/>
                <a:latin typeface="Google Sans"/>
              </a:rPr>
            </a:br>
            <a:r>
              <a:rPr lang="en-US" b="0" i="0" dirty="0">
                <a:solidFill>
                  <a:srgbClr val="4D5156"/>
                </a:solidFill>
                <a:effectLst/>
                <a:latin typeface="Roboto" panose="02000000000000000000" pitchFamily="2" charset="0"/>
              </a:rPr>
              <a:t>The </a:t>
            </a:r>
            <a:r>
              <a:rPr lang="en-US" b="1" i="0" dirty="0">
                <a:solidFill>
                  <a:srgbClr val="5F6368"/>
                </a:solidFill>
                <a:effectLst/>
                <a:latin typeface="Roboto" panose="02000000000000000000" pitchFamily="2" charset="0"/>
              </a:rPr>
              <a:t>RDF</a:t>
            </a:r>
            <a:r>
              <a:rPr lang="en-US" b="0" i="0" dirty="0">
                <a:solidFill>
                  <a:srgbClr val="4D5156"/>
                </a:solidFill>
                <a:effectLst/>
                <a:latin typeface="Roboto" panose="02000000000000000000" pitchFamily="2" charset="0"/>
              </a:rPr>
              <a:t> Schema class and property system is similar to the </a:t>
            </a:r>
            <a:r>
              <a:rPr lang="en-US" b="1" i="0" dirty="0">
                <a:solidFill>
                  <a:srgbClr val="5F6368"/>
                </a:solidFill>
                <a:effectLst/>
                <a:latin typeface="Roboto" panose="02000000000000000000" pitchFamily="2" charset="0"/>
              </a:rPr>
              <a:t>type</a:t>
            </a:r>
            <a:r>
              <a:rPr lang="en-US" b="0" i="0" dirty="0">
                <a:solidFill>
                  <a:srgbClr val="4D5156"/>
                </a:solidFill>
                <a:effectLst/>
                <a:latin typeface="Roboto" panose="02000000000000000000" pitchFamily="2" charset="0"/>
              </a:rPr>
              <a:t> systems of object-oriented programming languages such as Java.</a:t>
            </a:r>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13</a:t>
            </a:fld>
            <a:endParaRPr lang="en-US"/>
          </a:p>
        </p:txBody>
      </p:sp>
    </p:spTree>
    <p:extLst>
      <p:ext uri="{BB962C8B-B14F-4D97-AF65-F5344CB8AC3E}">
        <p14:creationId xmlns:p14="http://schemas.microsoft.com/office/powerpoint/2010/main" val="1286639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Merge Using this simple model, it allows structured and semi-structured data to be </a:t>
            </a:r>
            <a:r>
              <a:rPr lang="en-US" b="1" dirty="0"/>
              <a:t>mixed</a:t>
            </a:r>
            <a:r>
              <a:rPr lang="en-US" dirty="0"/>
              <a:t>, exposed, and shared across different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14</a:t>
            </a:fld>
            <a:endParaRPr lang="en-US"/>
          </a:p>
        </p:txBody>
      </p:sp>
    </p:spTree>
    <p:extLst>
      <p:ext uri="{BB962C8B-B14F-4D97-AF65-F5344CB8AC3E}">
        <p14:creationId xmlns:p14="http://schemas.microsoft.com/office/powerpoint/2010/main" val="198731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 </a:t>
            </a:r>
          </a:p>
          <a:p>
            <a:r>
              <a:rPr lang="en-US" dirty="0"/>
              <a:t>FINDING PATTERNS</a:t>
            </a:r>
          </a:p>
          <a:p>
            <a:endParaRPr lang="en-US" dirty="0"/>
          </a:p>
          <a:p>
            <a:r>
              <a:rPr lang="en-US" dirty="0"/>
              <a:t>Graph Theory</a:t>
            </a:r>
          </a:p>
          <a:p>
            <a:r>
              <a:rPr lang="en-US" dirty="0"/>
              <a:t>Cliques</a:t>
            </a:r>
          </a:p>
          <a:p>
            <a:r>
              <a:rPr lang="en-US" dirty="0"/>
              <a:t>Trav </a:t>
            </a:r>
            <a:r>
              <a:rPr lang="en-US" dirty="0" err="1"/>
              <a:t>salemans</a:t>
            </a:r>
            <a:endParaRPr lang="en-US" dirty="0"/>
          </a:p>
          <a:p>
            <a:r>
              <a:rPr lang="en-US" dirty="0" err="1"/>
              <a:t>Shorest</a:t>
            </a:r>
            <a:r>
              <a:rPr lang="en-US" dirty="0"/>
              <a:t> path</a:t>
            </a:r>
          </a:p>
          <a:p>
            <a:r>
              <a:rPr lang="en-US" dirty="0"/>
              <a:t>Knowledge graphs</a:t>
            </a:r>
          </a:p>
        </p:txBody>
      </p:sp>
      <p:sp>
        <p:nvSpPr>
          <p:cNvPr id="4" name="Slide Number Placeholder 3"/>
          <p:cNvSpPr>
            <a:spLocks noGrp="1"/>
          </p:cNvSpPr>
          <p:nvPr>
            <p:ph type="sldNum" sz="quarter" idx="5"/>
          </p:nvPr>
        </p:nvSpPr>
        <p:spPr/>
        <p:txBody>
          <a:bodyPr/>
          <a:lstStyle/>
          <a:p>
            <a:fld id="{4051A151-0C2F-0E48-BB2E-81185BDD191F}" type="slidenum">
              <a:rPr lang="en-US" smtClean="0"/>
              <a:t>15</a:t>
            </a:fld>
            <a:endParaRPr lang="en-US"/>
          </a:p>
        </p:txBody>
      </p:sp>
    </p:spTree>
    <p:extLst>
      <p:ext uri="{BB962C8B-B14F-4D97-AF65-F5344CB8AC3E}">
        <p14:creationId xmlns:p14="http://schemas.microsoft.com/office/powerpoint/2010/main" val="386106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﻿Six Degrees of Kevin Bacon A good example of the breadth-first search algorithm is the trivia game “Six Degrees of Kevin Bacon,” where one player names a film actor, and the other player tries to connect that actor to the actor Kevin Bacon through the shortest path of movies and co-stars. For instance, one answer for the actor Val Kilmer would be that Val Kilmer starred in Top Gun with Tom Cruise, and Tom Cruise starred in A Few Good Men with Kevin Bacon, giving a path of length 2 because two movies had to be traversed.</a:t>
            </a:r>
          </a:p>
          <a:p>
            <a:endParaRPr lang="en-US" dirty="0"/>
          </a:p>
          <a:p>
            <a:r>
              <a:rPr lang="en-US" dirty="0"/>
              <a:t>Evans, Colin. Programming the Semantic Web: Build Flexible Applications with Graph Data (p. 51). O'Reilly Media. Kindle Edition. </a:t>
            </a:r>
          </a:p>
        </p:txBody>
      </p:sp>
      <p:sp>
        <p:nvSpPr>
          <p:cNvPr id="4" name="Slide Number Placeholder 3"/>
          <p:cNvSpPr>
            <a:spLocks noGrp="1"/>
          </p:cNvSpPr>
          <p:nvPr>
            <p:ph type="sldNum" sz="quarter" idx="5"/>
          </p:nvPr>
        </p:nvSpPr>
        <p:spPr/>
        <p:txBody>
          <a:bodyPr/>
          <a:lstStyle/>
          <a:p>
            <a:fld id="{4051A151-0C2F-0E48-BB2E-81185BDD191F}" type="slidenum">
              <a:rPr lang="en-US" smtClean="0"/>
              <a:t>17</a:t>
            </a:fld>
            <a:endParaRPr lang="en-US"/>
          </a:p>
        </p:txBody>
      </p:sp>
    </p:spTree>
    <p:extLst>
      <p:ext uri="{BB962C8B-B14F-4D97-AF65-F5344CB8AC3E}">
        <p14:creationId xmlns:p14="http://schemas.microsoft.com/office/powerpoint/2010/main" val="4147051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POPULARE</a:t>
            </a:r>
          </a:p>
          <a:p>
            <a:endParaRPr lang="en-US" dirty="0"/>
          </a:p>
          <a:p>
            <a:endParaRPr lang="en-US" dirty="0"/>
          </a:p>
          <a:p>
            <a:pPr algn="l" fontAlgn="base">
              <a:buFont typeface="Arial" panose="020B0604020202020204" pitchFamily="34" charset="0"/>
              <a:buChar char="•"/>
            </a:pPr>
            <a:r>
              <a:rPr lang="en-US" b="0" i="0" dirty="0">
                <a:solidFill>
                  <a:srgbClr val="1C1C1C"/>
                </a:solidFill>
                <a:effectLst/>
                <a:latin typeface="ProximaNova-Light"/>
              </a:rPr>
              <a:t>Basal III international regulations</a:t>
            </a:r>
          </a:p>
          <a:p>
            <a:pPr algn="l" fontAlgn="base">
              <a:buFont typeface="Arial" panose="020B0604020202020204" pitchFamily="34" charset="0"/>
              <a:buChar char="•"/>
            </a:pPr>
            <a:r>
              <a:rPr lang="en-US" b="0" i="0" dirty="0">
                <a:solidFill>
                  <a:srgbClr val="1C1C1C"/>
                </a:solidFill>
                <a:effectLst/>
                <a:latin typeface="ProximaNova-Light"/>
              </a:rPr>
              <a:t>Foreign corrupt Practices Act</a:t>
            </a:r>
          </a:p>
          <a:p>
            <a:pPr algn="l" fontAlgn="base">
              <a:buFont typeface="Arial" panose="020B0604020202020204" pitchFamily="34" charset="0"/>
              <a:buChar char="•"/>
            </a:pPr>
            <a:r>
              <a:rPr lang="en-US" b="0" i="0" dirty="0">
                <a:solidFill>
                  <a:srgbClr val="1C1C1C"/>
                </a:solidFill>
                <a:effectLst/>
                <a:latin typeface="ProximaNova-Light"/>
              </a:rPr>
              <a:t>UK Bribery Act</a:t>
            </a:r>
          </a:p>
          <a:p>
            <a:pPr algn="l" fontAlgn="base">
              <a:buFont typeface="Arial" panose="020B0604020202020204" pitchFamily="34" charset="0"/>
              <a:buChar char="•"/>
            </a:pPr>
            <a:r>
              <a:rPr lang="en-US" b="0" i="0" dirty="0">
                <a:solidFill>
                  <a:srgbClr val="1C1C1C"/>
                </a:solidFill>
                <a:effectLst/>
                <a:latin typeface="ProximaNova-Light"/>
              </a:rPr>
              <a:t>Fraud Detection</a:t>
            </a:r>
          </a:p>
          <a:p>
            <a:pPr algn="l" fontAlgn="base">
              <a:buFont typeface="Arial" panose="020B0604020202020204" pitchFamily="34" charset="0"/>
              <a:buChar char="•"/>
            </a:pPr>
            <a:r>
              <a:rPr lang="en-US" b="0" i="0" dirty="0">
                <a:solidFill>
                  <a:srgbClr val="1C1C1C"/>
                </a:solidFill>
                <a:effectLst/>
                <a:latin typeface="ProximaNova-Light"/>
              </a:rPr>
              <a:t>Personal Information security</a:t>
            </a:r>
          </a:p>
          <a:p>
            <a:pPr algn="l" fontAlgn="base">
              <a:buFont typeface="Arial" panose="020B0604020202020204" pitchFamily="34" charset="0"/>
              <a:buChar char="•"/>
            </a:pPr>
            <a:r>
              <a:rPr lang="en-US" b="0" i="0" dirty="0">
                <a:solidFill>
                  <a:srgbClr val="1C1C1C"/>
                </a:solidFill>
                <a:effectLst/>
                <a:latin typeface="ProximaNova-Light"/>
              </a:rPr>
              <a:t>New regulations on transfer pricing</a:t>
            </a:r>
          </a:p>
          <a:p>
            <a:endParaRPr lang="en-US" dirty="0"/>
          </a:p>
          <a:p>
            <a:r>
              <a:rPr lang="en-US" dirty="0"/>
              <a:t>To do add link to </a:t>
            </a:r>
            <a:r>
              <a:rPr lang="en-US" dirty="0" err="1"/>
              <a:t>usecases</a:t>
            </a:r>
            <a:r>
              <a:rPr lang="en-US" dirty="0"/>
              <a:t> off w3c?</a:t>
            </a:r>
          </a:p>
        </p:txBody>
      </p:sp>
      <p:sp>
        <p:nvSpPr>
          <p:cNvPr id="4" name="Slide Number Placeholder 3"/>
          <p:cNvSpPr>
            <a:spLocks noGrp="1"/>
          </p:cNvSpPr>
          <p:nvPr>
            <p:ph type="sldNum" sz="quarter" idx="5"/>
          </p:nvPr>
        </p:nvSpPr>
        <p:spPr/>
        <p:txBody>
          <a:bodyPr/>
          <a:lstStyle/>
          <a:p>
            <a:fld id="{4051A151-0C2F-0E48-BB2E-81185BDD191F}" type="slidenum">
              <a:rPr lang="en-US" smtClean="0"/>
              <a:t>19</a:t>
            </a:fld>
            <a:endParaRPr lang="en-US"/>
          </a:p>
        </p:txBody>
      </p:sp>
    </p:spTree>
    <p:extLst>
      <p:ext uri="{BB962C8B-B14F-4D97-AF65-F5344CB8AC3E}">
        <p14:creationId xmlns:p14="http://schemas.microsoft.com/office/powerpoint/2010/main" val="393796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SPARQL today – </a:t>
            </a:r>
            <a:r>
              <a:rPr lang="en-US" dirty="0" err="1"/>
              <a:t>WikiData</a:t>
            </a:r>
            <a:r>
              <a:rPr lang="en-US" dirty="0"/>
              <a:t> – part of Wikipedia</a:t>
            </a:r>
          </a:p>
        </p:txBody>
      </p:sp>
      <p:sp>
        <p:nvSpPr>
          <p:cNvPr id="4" name="Slide Number Placeholder 3"/>
          <p:cNvSpPr>
            <a:spLocks noGrp="1"/>
          </p:cNvSpPr>
          <p:nvPr>
            <p:ph type="sldNum" sz="quarter" idx="5"/>
          </p:nvPr>
        </p:nvSpPr>
        <p:spPr/>
        <p:txBody>
          <a:bodyPr/>
          <a:lstStyle/>
          <a:p>
            <a:fld id="{4051A151-0C2F-0E48-BB2E-81185BDD191F}" type="slidenum">
              <a:rPr lang="en-US" smtClean="0"/>
              <a:t>21</a:t>
            </a:fld>
            <a:endParaRPr lang="en-US"/>
          </a:p>
        </p:txBody>
      </p:sp>
    </p:spTree>
    <p:extLst>
      <p:ext uri="{BB962C8B-B14F-4D97-AF65-F5344CB8AC3E}">
        <p14:creationId xmlns:p14="http://schemas.microsoft.com/office/powerpoint/2010/main" val="2505841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 Item === EARTH</a:t>
            </a:r>
          </a:p>
          <a:p>
            <a:r>
              <a:rPr lang="en-US" dirty="0"/>
              <a:t>Property --- highest point</a:t>
            </a:r>
          </a:p>
          <a:p>
            <a:r>
              <a:rPr lang="en-US" dirty="0"/>
              <a:t>Object --- Value === Mount Everest</a:t>
            </a:r>
          </a:p>
          <a:p>
            <a:endParaRPr lang="en-US" dirty="0"/>
          </a:p>
          <a:p>
            <a:r>
              <a:rPr lang="en-US" dirty="0"/>
              <a:t>…</a:t>
            </a:r>
          </a:p>
        </p:txBody>
      </p:sp>
      <p:sp>
        <p:nvSpPr>
          <p:cNvPr id="4" name="Slide Number Placeholder 3"/>
          <p:cNvSpPr>
            <a:spLocks noGrp="1"/>
          </p:cNvSpPr>
          <p:nvPr>
            <p:ph type="sldNum" sz="quarter" idx="5"/>
          </p:nvPr>
        </p:nvSpPr>
        <p:spPr/>
        <p:txBody>
          <a:bodyPr/>
          <a:lstStyle/>
          <a:p>
            <a:fld id="{4051A151-0C2F-0E48-BB2E-81185BDD191F}" type="slidenum">
              <a:rPr lang="en-US" smtClean="0"/>
              <a:t>22</a:t>
            </a:fld>
            <a:endParaRPr lang="en-US"/>
          </a:p>
        </p:txBody>
      </p:sp>
    </p:spTree>
    <p:extLst>
      <p:ext uri="{BB962C8B-B14F-4D97-AF65-F5344CB8AC3E}">
        <p14:creationId xmlns:p14="http://schemas.microsoft.com/office/powerpoint/2010/main" val="1243102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Understanding </a:t>
            </a:r>
            <a:r>
              <a:rPr lang="en-US" b="0" i="0" dirty="0" err="1">
                <a:solidFill>
                  <a:srgbClr val="000000"/>
                </a:solidFill>
                <a:effectLst/>
                <a:latin typeface="Linux Libertine"/>
              </a:rPr>
              <a:t>Wikidata</a:t>
            </a:r>
            <a:endParaRPr lang="en-US" b="0" i="0" dirty="0">
              <a:solidFill>
                <a:srgbClr val="000000"/>
              </a:solidFill>
              <a:effectLst/>
              <a:latin typeface="Linux Libertine"/>
            </a:endParaRP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23</a:t>
            </a:fld>
            <a:endParaRPr lang="en-US"/>
          </a:p>
        </p:txBody>
      </p:sp>
    </p:spTree>
    <p:extLst>
      <p:ext uri="{BB962C8B-B14F-4D97-AF65-F5344CB8AC3E}">
        <p14:creationId xmlns:p14="http://schemas.microsoft.com/office/powerpoint/2010/main" val="3827770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Theory </a:t>
            </a:r>
            <a:r>
              <a:rPr lang="en-US" dirty="0" err="1"/>
              <a:t>Mathamtics</a:t>
            </a:r>
            <a:endParaRPr lang="en-US" dirty="0"/>
          </a:p>
          <a:p>
            <a:endParaRPr lang="en-US" dirty="0"/>
          </a:p>
          <a:p>
            <a:r>
              <a:rPr lang="en-US" dirty="0"/>
              <a:t>Grant </a:t>
            </a:r>
          </a:p>
          <a:p>
            <a:r>
              <a:rPr lang="en-US" dirty="0"/>
              <a:t>Steve</a:t>
            </a:r>
          </a:p>
          <a:p>
            <a:endParaRPr lang="en-US" dirty="0"/>
          </a:p>
          <a:p>
            <a:r>
              <a:rPr lang="en-US" dirty="0"/>
              <a:t>Grant - Steve</a:t>
            </a:r>
          </a:p>
          <a:p>
            <a:endParaRPr lang="en-US" dirty="0"/>
          </a:p>
          <a:p>
            <a:r>
              <a:rPr lang="en-US" dirty="0"/>
              <a:t>Edge pair a - b</a:t>
            </a:r>
          </a:p>
        </p:txBody>
      </p:sp>
      <p:sp>
        <p:nvSpPr>
          <p:cNvPr id="4" name="Slide Number Placeholder 3"/>
          <p:cNvSpPr>
            <a:spLocks noGrp="1"/>
          </p:cNvSpPr>
          <p:nvPr>
            <p:ph type="sldNum" sz="quarter" idx="5"/>
          </p:nvPr>
        </p:nvSpPr>
        <p:spPr/>
        <p:txBody>
          <a:bodyPr/>
          <a:lstStyle/>
          <a:p>
            <a:fld id="{4051A151-0C2F-0E48-BB2E-81185BDD191F}" type="slidenum">
              <a:rPr lang="en-US" smtClean="0"/>
              <a:t>1</a:t>
            </a:fld>
            <a:endParaRPr lang="en-US"/>
          </a:p>
        </p:txBody>
      </p:sp>
    </p:spTree>
    <p:extLst>
      <p:ext uri="{BB962C8B-B14F-4D97-AF65-F5344CB8AC3E}">
        <p14:creationId xmlns:p14="http://schemas.microsoft.com/office/powerpoint/2010/main" val="190414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Actor example</a:t>
            </a:r>
          </a:p>
          <a:p>
            <a:endParaRPr lang="en-US" dirty="0"/>
          </a:p>
          <a:p>
            <a:r>
              <a:rPr lang="en-US" dirty="0"/>
              <a:t>Wish: 6 degrees of separation query?</a:t>
            </a:r>
          </a:p>
          <a:p>
            <a:endParaRPr lang="en-US" dirty="0"/>
          </a:p>
          <a:p>
            <a:endParaRPr lang="en-US" dirty="0"/>
          </a:p>
          <a:p>
            <a:r>
              <a:rPr lang="en-US" dirty="0"/>
              <a:t>Show pizza in Web View - Add Triples … then display sample nodes</a:t>
            </a:r>
          </a:p>
        </p:txBody>
      </p:sp>
      <p:sp>
        <p:nvSpPr>
          <p:cNvPr id="4" name="Slide Number Placeholder 3"/>
          <p:cNvSpPr>
            <a:spLocks noGrp="1"/>
          </p:cNvSpPr>
          <p:nvPr>
            <p:ph type="sldNum" sz="quarter" idx="5"/>
          </p:nvPr>
        </p:nvSpPr>
        <p:spPr/>
        <p:txBody>
          <a:bodyPr/>
          <a:lstStyle/>
          <a:p>
            <a:fld id="{4051A151-0C2F-0E48-BB2E-81185BDD191F}" type="slidenum">
              <a:rPr lang="en-US" smtClean="0"/>
              <a:t>24</a:t>
            </a:fld>
            <a:endParaRPr lang="en-US"/>
          </a:p>
        </p:txBody>
      </p:sp>
    </p:spTree>
    <p:extLst>
      <p:ext uri="{BB962C8B-B14F-4D97-AF65-F5344CB8AC3E}">
        <p14:creationId xmlns:p14="http://schemas.microsoft.com/office/powerpoint/2010/main" val="2812608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Neo4j ( AWS Marketplace, </a:t>
            </a:r>
            <a:r>
              <a:rPr lang="en-US" dirty="0">
                <a:hlinkClick r:id="rId3"/>
              </a:rPr>
              <a:t>SAAS Azure </a:t>
            </a:r>
            <a:r>
              <a:rPr lang="en-US" dirty="0"/>
              <a: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4"/>
              </a:rPr>
              <a:t>Amazon Neptune</a:t>
            </a:r>
            <a:r>
              <a:rPr lang="en-US" b="1" dirty="0"/>
              <a:t> on AWS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Serverless graph database designed for superior scalability and availability</a:t>
            </a:r>
            <a:endParaRPr lang="en-US" dirty="0"/>
          </a:p>
          <a:p>
            <a:endParaRPr lang="en-US" dirty="0"/>
          </a:p>
          <a:p>
            <a:r>
              <a:rPr lang="en-US" dirty="0" err="1"/>
              <a:t>AllegroGraph</a:t>
            </a:r>
            <a:r>
              <a:rPr lang="en-US" dirty="0"/>
              <a:t> – Docker standalone or VM image on all major Cloud offerings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t>
            </a:r>
            <a:r>
              <a:rPr lang="en-US" dirty="0">
                <a:hlinkClick r:id="rId5"/>
              </a:rPr>
              <a:t>Cosmos DB </a:t>
            </a:r>
            <a:r>
              <a:rPr lang="en-US" dirty="0"/>
              <a:t>for Apache Gremlin on Azure</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25</a:t>
            </a:fld>
            <a:endParaRPr lang="en-US"/>
          </a:p>
        </p:txBody>
      </p:sp>
    </p:spTree>
    <p:extLst>
      <p:ext uri="{BB962C8B-B14F-4D97-AF65-F5344CB8AC3E}">
        <p14:creationId xmlns:p14="http://schemas.microsoft.com/office/powerpoint/2010/main" val="2899352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comprehensive narrative description of a transport system requires a record of both time and spatial experiences. </a:t>
            </a:r>
            <a:br>
              <a:rPr lang="en-US" dirty="0"/>
            </a:br>
            <a:r>
              <a:rPr lang="en-US" dirty="0"/>
              <a:t>Here a complex network of routes is brought together with flight times and identification numbers in an brilliant  map/schedule for the </a:t>
            </a:r>
          </a:p>
          <a:p>
            <a:r>
              <a:rPr lang="en-US" dirty="0"/>
              <a:t>Czechoslovakia Air Transport Company in 1933.</a:t>
            </a:r>
          </a:p>
          <a:p>
            <a:endParaRPr lang="en-US" dirty="0"/>
          </a:p>
          <a:p>
            <a:r>
              <a:rPr lang="en-US" dirty="0"/>
              <a:t>A playful and Polished cover makes the brochure an exceptional union of graphic and information design” </a:t>
            </a:r>
          </a:p>
          <a:p>
            <a:pPr algn="l"/>
            <a:r>
              <a:rPr lang="en-US" dirty="0"/>
              <a:t>Edward Tufte – Hardcover – 200? Envisioning Information pp102-103 </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27</a:t>
            </a:fld>
            <a:endParaRPr lang="en-US"/>
          </a:p>
        </p:txBody>
      </p:sp>
    </p:spTree>
    <p:extLst>
      <p:ext uri="{BB962C8B-B14F-4D97-AF65-F5344CB8AC3E}">
        <p14:creationId xmlns:p14="http://schemas.microsoft.com/office/powerpoint/2010/main" val="178484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1C1C1C"/>
                </a:solidFill>
                <a:effectLst/>
                <a:latin typeface="ProximaNova-Light"/>
              </a:rPr>
              <a:t>Dodd-Frank Wall Street Reform</a:t>
            </a:r>
          </a:p>
          <a:p>
            <a:pPr algn="l" fontAlgn="base">
              <a:buFont typeface="Arial" panose="020B0604020202020204" pitchFamily="34" charset="0"/>
              <a:buChar char="•"/>
            </a:pPr>
            <a:r>
              <a:rPr lang="en-US" b="0" i="0" dirty="0">
                <a:solidFill>
                  <a:srgbClr val="1C1C1C"/>
                </a:solidFill>
                <a:effectLst/>
                <a:latin typeface="ProximaNova-Light"/>
              </a:rPr>
              <a:t>Mortgage and Loan rules and auditability of transactions</a:t>
            </a:r>
          </a:p>
          <a:p>
            <a:pPr algn="l" fontAlgn="base">
              <a:buFont typeface="Arial" panose="020B0604020202020204" pitchFamily="34" charset="0"/>
              <a:buChar char="•"/>
            </a:pPr>
            <a:r>
              <a:rPr lang="en-US" b="0" i="0" dirty="0">
                <a:solidFill>
                  <a:srgbClr val="1C1C1C"/>
                </a:solidFill>
                <a:effectLst/>
                <a:latin typeface="ProximaNova-Light"/>
              </a:rPr>
              <a:t>Credit Default Swaps ownership reporting</a:t>
            </a:r>
          </a:p>
          <a:p>
            <a:pPr algn="l" fontAlgn="base">
              <a:buFont typeface="Arial" panose="020B0604020202020204" pitchFamily="34" charset="0"/>
              <a:buChar char="•"/>
            </a:pPr>
            <a:r>
              <a:rPr lang="en-US" b="0" i="0" dirty="0">
                <a:solidFill>
                  <a:srgbClr val="1C1C1C"/>
                </a:solidFill>
                <a:effectLst/>
                <a:latin typeface="ProximaNova-Light"/>
              </a:rPr>
              <a:t>Know Your Customer requirements</a:t>
            </a:r>
          </a:p>
          <a:p>
            <a:pPr algn="l" fontAlgn="base">
              <a:buFont typeface="Arial" panose="020B0604020202020204" pitchFamily="34" charset="0"/>
              <a:buChar char="•"/>
            </a:pPr>
            <a:r>
              <a:rPr lang="en-US" b="0" i="0" dirty="0">
                <a:solidFill>
                  <a:srgbClr val="1C1C1C"/>
                </a:solidFill>
                <a:effectLst/>
                <a:latin typeface="ProximaNova-Light"/>
              </a:rPr>
              <a:t>Sarbanes-Oxley</a:t>
            </a:r>
          </a:p>
          <a:p>
            <a:pPr algn="l" fontAlgn="base">
              <a:buFont typeface="Arial" panose="020B0604020202020204" pitchFamily="34" charset="0"/>
              <a:buChar char="•"/>
            </a:pPr>
            <a:r>
              <a:rPr lang="en-US" b="0" i="0" dirty="0">
                <a:solidFill>
                  <a:srgbClr val="1C1C1C"/>
                </a:solidFill>
                <a:effectLst/>
                <a:latin typeface="ProximaNova-Light"/>
              </a:rPr>
              <a:t>Business and Legal Entity tracking requirements</a:t>
            </a:r>
          </a:p>
          <a:p>
            <a:pPr algn="l" fontAlgn="base">
              <a:buFont typeface="Arial" panose="020B0604020202020204" pitchFamily="34" charset="0"/>
              <a:buChar char="•"/>
            </a:pPr>
            <a:r>
              <a:rPr lang="en-US" b="0" i="0" dirty="0">
                <a:solidFill>
                  <a:srgbClr val="1C1C1C"/>
                </a:solidFill>
                <a:effectLst/>
                <a:latin typeface="ProximaNova-Light"/>
              </a:rPr>
              <a:t>Computation of derivatives risk</a:t>
            </a:r>
          </a:p>
          <a:p>
            <a:endParaRPr lang="en-US" dirty="0"/>
          </a:p>
          <a:p>
            <a:endParaRPr lang="en-US" dirty="0"/>
          </a:p>
          <a:p>
            <a:pPr algn="l" fontAlgn="base">
              <a:buFont typeface="Arial" panose="020B0604020202020204" pitchFamily="34" charset="0"/>
              <a:buChar char="•"/>
            </a:pPr>
            <a:r>
              <a:rPr lang="en-US" b="0" i="0" dirty="0">
                <a:solidFill>
                  <a:srgbClr val="1C1C1C"/>
                </a:solidFill>
                <a:effectLst/>
                <a:latin typeface="ProximaNova-Light"/>
              </a:rPr>
              <a:t>Basal III international regulations</a:t>
            </a:r>
          </a:p>
          <a:p>
            <a:pPr algn="l" fontAlgn="base">
              <a:buFont typeface="Arial" panose="020B0604020202020204" pitchFamily="34" charset="0"/>
              <a:buChar char="•"/>
            </a:pPr>
            <a:r>
              <a:rPr lang="en-US" b="0" i="0" dirty="0">
                <a:solidFill>
                  <a:srgbClr val="1C1C1C"/>
                </a:solidFill>
                <a:effectLst/>
                <a:latin typeface="ProximaNova-Light"/>
              </a:rPr>
              <a:t>Foreign corrupt Practices Act</a:t>
            </a:r>
          </a:p>
          <a:p>
            <a:pPr algn="l" fontAlgn="base">
              <a:buFont typeface="Arial" panose="020B0604020202020204" pitchFamily="34" charset="0"/>
              <a:buChar char="•"/>
            </a:pPr>
            <a:r>
              <a:rPr lang="en-US" b="0" i="0" dirty="0">
                <a:solidFill>
                  <a:srgbClr val="1C1C1C"/>
                </a:solidFill>
                <a:effectLst/>
                <a:latin typeface="ProximaNova-Light"/>
              </a:rPr>
              <a:t>UK Bribery Act</a:t>
            </a:r>
          </a:p>
          <a:p>
            <a:pPr algn="l" fontAlgn="base">
              <a:buFont typeface="Arial" panose="020B0604020202020204" pitchFamily="34" charset="0"/>
              <a:buChar char="•"/>
            </a:pPr>
            <a:r>
              <a:rPr lang="en-US" b="0" i="0" dirty="0">
                <a:solidFill>
                  <a:srgbClr val="1C1C1C"/>
                </a:solidFill>
                <a:effectLst/>
                <a:latin typeface="ProximaNova-Light"/>
              </a:rPr>
              <a:t>Fraud Detection</a:t>
            </a:r>
          </a:p>
          <a:p>
            <a:pPr algn="l" fontAlgn="base">
              <a:buFont typeface="Arial" panose="020B0604020202020204" pitchFamily="34" charset="0"/>
              <a:buChar char="•"/>
            </a:pPr>
            <a:r>
              <a:rPr lang="en-US" b="0" i="0" dirty="0">
                <a:solidFill>
                  <a:srgbClr val="1C1C1C"/>
                </a:solidFill>
                <a:effectLst/>
                <a:latin typeface="ProximaNova-Light"/>
              </a:rPr>
              <a:t>Personal Information security</a:t>
            </a:r>
          </a:p>
          <a:p>
            <a:pPr algn="l" fontAlgn="base">
              <a:buFont typeface="Arial" panose="020B0604020202020204" pitchFamily="34" charset="0"/>
              <a:buChar char="•"/>
            </a:pPr>
            <a:r>
              <a:rPr lang="en-US" b="0" i="0" dirty="0">
                <a:solidFill>
                  <a:srgbClr val="1C1C1C"/>
                </a:solidFill>
                <a:effectLst/>
                <a:latin typeface="ProximaNova-Light"/>
              </a:rPr>
              <a:t>New regulations on transfer pricing</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28</a:t>
            </a:fld>
            <a:endParaRPr lang="en-US"/>
          </a:p>
        </p:txBody>
      </p:sp>
    </p:spTree>
    <p:extLst>
      <p:ext uri="{BB962C8B-B14F-4D97-AF65-F5344CB8AC3E}">
        <p14:creationId xmlns:p14="http://schemas.microsoft.com/office/powerpoint/2010/main" val="2709314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alpha val="60000"/>
                  </a:schemeClr>
                </a:solidFill>
              </a:rPr>
              <a:t>Semantic data can be used to Express Graph </a:t>
            </a:r>
            <a:r>
              <a:rPr lang="en-US" dirty="0" err="1">
                <a:solidFill>
                  <a:schemeClr val="tx1">
                    <a:alpha val="60000"/>
                  </a:schemeClr>
                </a:solidFill>
              </a:rPr>
              <a:t>DataStructures</a:t>
            </a:r>
            <a:r>
              <a:rPr lang="en-US" dirty="0">
                <a:solidFill>
                  <a:schemeClr val="tx1">
                    <a:alpha val="60000"/>
                  </a:schemeClr>
                </a:solidFill>
              </a:rPr>
              <a:t> in a Graph Database ( Semantic Datastore/Database )</a:t>
            </a:r>
          </a:p>
          <a:p>
            <a:endParaRPr lang="en-US" b="1" dirty="0"/>
          </a:p>
          <a:p>
            <a:endParaRPr lang="en-US" b="1" dirty="0"/>
          </a:p>
          <a:p>
            <a:r>
              <a:rPr lang="en-US" dirty="0"/>
              <a:t>August 21</a:t>
            </a:r>
            <a:r>
              <a:rPr lang="en-US" baseline="30000" dirty="0"/>
              <a:t>st</a:t>
            </a:r>
            <a:r>
              <a:rPr lang="en-US" dirty="0"/>
              <a:t> 2009</a:t>
            </a:r>
          </a:p>
          <a:p>
            <a:endParaRPr lang="en-US" dirty="0"/>
          </a:p>
          <a:p>
            <a:r>
              <a:rPr lang="en-US" dirty="0"/>
              <a:t>2023 currently Wed Feb 22nd</a:t>
            </a:r>
          </a:p>
          <a:p>
            <a:r>
              <a:rPr lang="en-US" dirty="0"/>
              <a:t>2009 </a:t>
            </a:r>
            <a:r>
              <a:rPr lang="en-US" dirty="0" err="1"/>
              <a:t>Pulished</a:t>
            </a:r>
            <a:endParaRPr lang="en-US" dirty="0"/>
          </a:p>
          <a:p>
            <a:r>
              <a:rPr lang="en-US" dirty="0"/>
              <a:t>------------------------------------------</a:t>
            </a:r>
          </a:p>
          <a:p>
            <a:endParaRPr lang="en-US" dirty="0"/>
          </a:p>
          <a:p>
            <a:r>
              <a:rPr lang="en-US" dirty="0"/>
              <a:t>0034 years ago</a:t>
            </a:r>
          </a:p>
        </p:txBody>
      </p:sp>
      <p:sp>
        <p:nvSpPr>
          <p:cNvPr id="4" name="Slide Number Placeholder 3"/>
          <p:cNvSpPr>
            <a:spLocks noGrp="1"/>
          </p:cNvSpPr>
          <p:nvPr>
            <p:ph type="sldNum" sz="quarter" idx="5"/>
          </p:nvPr>
        </p:nvSpPr>
        <p:spPr/>
        <p:txBody>
          <a:bodyPr/>
          <a:lstStyle/>
          <a:p>
            <a:fld id="{4051A151-0C2F-0E48-BB2E-81185BDD191F}" type="slidenum">
              <a:rPr lang="en-US" smtClean="0"/>
              <a:t>30</a:t>
            </a:fld>
            <a:endParaRPr lang="en-US"/>
          </a:p>
        </p:txBody>
      </p:sp>
    </p:spTree>
    <p:extLst>
      <p:ext uri="{BB962C8B-B14F-4D97-AF65-F5344CB8AC3E}">
        <p14:creationId xmlns:p14="http://schemas.microsoft.com/office/powerpoint/2010/main" val="3071565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32</a:t>
            </a:fld>
            <a:endParaRPr lang="en-US"/>
          </a:p>
        </p:txBody>
      </p:sp>
    </p:spTree>
    <p:extLst>
      <p:ext uri="{BB962C8B-B14F-4D97-AF65-F5344CB8AC3E}">
        <p14:creationId xmlns:p14="http://schemas.microsoft.com/office/powerpoint/2010/main" val="1226728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33</a:t>
            </a:fld>
            <a:endParaRPr lang="en-US"/>
          </a:p>
        </p:txBody>
      </p:sp>
    </p:spTree>
    <p:extLst>
      <p:ext uri="{BB962C8B-B14F-4D97-AF65-F5344CB8AC3E}">
        <p14:creationId xmlns:p14="http://schemas.microsoft.com/office/powerpoint/2010/main" val="1422524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34</a:t>
            </a:fld>
            <a:endParaRPr lang="en-US"/>
          </a:p>
        </p:txBody>
      </p:sp>
    </p:spTree>
    <p:extLst>
      <p:ext uri="{BB962C8B-B14F-4D97-AF65-F5344CB8AC3E}">
        <p14:creationId xmlns:p14="http://schemas.microsoft.com/office/powerpoint/2010/main" val="1079622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35</a:t>
            </a:fld>
            <a:endParaRPr lang="en-US"/>
          </a:p>
        </p:txBody>
      </p:sp>
    </p:spTree>
    <p:extLst>
      <p:ext uri="{BB962C8B-B14F-4D97-AF65-F5344CB8AC3E}">
        <p14:creationId xmlns:p14="http://schemas.microsoft.com/office/powerpoint/2010/main" val="4153201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Graph square up </a:t>
            </a:r>
            <a:r>
              <a:rPr lang="en-US" dirty="0" err="1"/>
              <a:t>wrt</a:t>
            </a:r>
            <a:r>
              <a:rPr lang="en-US" dirty="0"/>
              <a:t> Relational DBMS and / or NoSQL stores?</a:t>
            </a:r>
          </a:p>
        </p:txBody>
      </p:sp>
      <p:sp>
        <p:nvSpPr>
          <p:cNvPr id="4" name="Slide Number Placeholder 3"/>
          <p:cNvSpPr>
            <a:spLocks noGrp="1"/>
          </p:cNvSpPr>
          <p:nvPr>
            <p:ph type="sldNum" sz="quarter" idx="5"/>
          </p:nvPr>
        </p:nvSpPr>
        <p:spPr/>
        <p:txBody>
          <a:bodyPr/>
          <a:lstStyle/>
          <a:p>
            <a:fld id="{4051A151-0C2F-0E48-BB2E-81185BDD191F}" type="slidenum">
              <a:rPr lang="en-US" smtClean="0"/>
              <a:t>37</a:t>
            </a:fld>
            <a:endParaRPr lang="en-US"/>
          </a:p>
        </p:txBody>
      </p:sp>
    </p:spTree>
    <p:extLst>
      <p:ext uri="{BB962C8B-B14F-4D97-AF65-F5344CB8AC3E}">
        <p14:creationId xmlns:p14="http://schemas.microsoft.com/office/powerpoint/2010/main" val="146137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a:t>
            </a:r>
          </a:p>
          <a:p>
            <a:endParaRPr lang="en-US" dirty="0"/>
          </a:p>
          <a:p>
            <a:r>
              <a:rPr lang="en-US" dirty="0"/>
              <a:t>Cyclic</a:t>
            </a:r>
          </a:p>
          <a:p>
            <a:r>
              <a:rPr lang="en-US" dirty="0"/>
              <a:t>Acyclic</a:t>
            </a:r>
          </a:p>
          <a:p>
            <a:endParaRPr lang="en-US" dirty="0"/>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2</a:t>
            </a:fld>
            <a:endParaRPr lang="en-US"/>
          </a:p>
        </p:txBody>
      </p:sp>
    </p:spTree>
    <p:extLst>
      <p:ext uri="{BB962C8B-B14F-4D97-AF65-F5344CB8AC3E}">
        <p14:creationId xmlns:p14="http://schemas.microsoft.com/office/powerpoint/2010/main" val="1756067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38</a:t>
            </a:fld>
            <a:endParaRPr lang="en-US"/>
          </a:p>
        </p:txBody>
      </p:sp>
    </p:spTree>
    <p:extLst>
      <p:ext uri="{BB962C8B-B14F-4D97-AF65-F5344CB8AC3E}">
        <p14:creationId xmlns:p14="http://schemas.microsoft.com/office/powerpoint/2010/main" val="1589546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40</a:t>
            </a:fld>
            <a:endParaRPr lang="en-US"/>
          </a:p>
        </p:txBody>
      </p:sp>
    </p:spTree>
    <p:extLst>
      <p:ext uri="{BB962C8B-B14F-4D97-AF65-F5344CB8AC3E}">
        <p14:creationId xmlns:p14="http://schemas.microsoft.com/office/powerpoint/2010/main" val="443570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51A151-0C2F-0E48-BB2E-81185BDD191F}" type="slidenum">
              <a:rPr lang="en-US" smtClean="0"/>
              <a:t>42</a:t>
            </a:fld>
            <a:endParaRPr lang="en-US"/>
          </a:p>
        </p:txBody>
      </p:sp>
    </p:spTree>
    <p:extLst>
      <p:ext uri="{BB962C8B-B14F-4D97-AF65-F5344CB8AC3E}">
        <p14:creationId xmlns:p14="http://schemas.microsoft.com/office/powerpoint/2010/main" val="344235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a:t>
            </a:r>
          </a:p>
          <a:p>
            <a:endParaRPr lang="en-US" dirty="0"/>
          </a:p>
          <a:p>
            <a:r>
              <a:rPr lang="en-US" dirty="0"/>
              <a:t>Edges DIRECTED</a:t>
            </a:r>
          </a:p>
          <a:p>
            <a:r>
              <a:rPr lang="en-US" dirty="0"/>
              <a:t>Single or Multi-edge</a:t>
            </a:r>
          </a:p>
          <a:p>
            <a:endParaRPr lang="en-US" dirty="0"/>
          </a:p>
          <a:p>
            <a:r>
              <a:rPr lang="en-US" dirty="0"/>
              <a:t>Cyclic</a:t>
            </a:r>
          </a:p>
          <a:p>
            <a:r>
              <a:rPr lang="en-US" dirty="0"/>
              <a:t>Acyclic</a:t>
            </a:r>
          </a:p>
          <a:p>
            <a:endParaRPr lang="en-US" dirty="0"/>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3</a:t>
            </a:fld>
            <a:endParaRPr lang="en-US"/>
          </a:p>
        </p:txBody>
      </p:sp>
    </p:spTree>
    <p:extLst>
      <p:ext uri="{BB962C8B-B14F-4D97-AF65-F5344CB8AC3E}">
        <p14:creationId xmlns:p14="http://schemas.microsoft.com/office/powerpoint/2010/main" val="18245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p>
        </p:txBody>
      </p:sp>
      <p:sp>
        <p:nvSpPr>
          <p:cNvPr id="4" name="Slide Number Placeholder 3"/>
          <p:cNvSpPr>
            <a:spLocks noGrp="1"/>
          </p:cNvSpPr>
          <p:nvPr>
            <p:ph type="sldNum" sz="quarter" idx="5"/>
          </p:nvPr>
        </p:nvSpPr>
        <p:spPr/>
        <p:txBody>
          <a:bodyPr/>
          <a:lstStyle/>
          <a:p>
            <a:fld id="{4051A151-0C2F-0E48-BB2E-81185BDD191F}" type="slidenum">
              <a:rPr lang="en-US" smtClean="0"/>
              <a:t>6</a:t>
            </a:fld>
            <a:endParaRPr lang="en-US"/>
          </a:p>
        </p:txBody>
      </p:sp>
    </p:spTree>
    <p:extLst>
      <p:ext uri="{BB962C8B-B14F-4D97-AF65-F5344CB8AC3E}">
        <p14:creationId xmlns:p14="http://schemas.microsoft.com/office/powerpoint/2010/main" val="7429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7</a:t>
            </a:fld>
            <a:endParaRPr lang="en-US"/>
          </a:p>
        </p:txBody>
      </p:sp>
    </p:spTree>
    <p:extLst>
      <p:ext uri="{BB962C8B-B14F-4D97-AF65-F5344CB8AC3E}">
        <p14:creationId xmlns:p14="http://schemas.microsoft.com/office/powerpoint/2010/main" val="26083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concepts and categories in a subject area or domain that shows their properties and </a:t>
            </a:r>
            <a:r>
              <a:rPr lang="en-US" b="1" dirty="0"/>
              <a:t>Relations</a:t>
            </a:r>
            <a:r>
              <a:rPr lang="en-US" dirty="0"/>
              <a:t> between them</a:t>
            </a:r>
          </a:p>
        </p:txBody>
      </p:sp>
      <p:sp>
        <p:nvSpPr>
          <p:cNvPr id="4" name="Slide Number Placeholder 3"/>
          <p:cNvSpPr>
            <a:spLocks noGrp="1"/>
          </p:cNvSpPr>
          <p:nvPr>
            <p:ph type="sldNum" sz="quarter" idx="5"/>
          </p:nvPr>
        </p:nvSpPr>
        <p:spPr/>
        <p:txBody>
          <a:bodyPr/>
          <a:lstStyle/>
          <a:p>
            <a:fld id="{4051A151-0C2F-0E48-BB2E-81185BDD191F}" type="slidenum">
              <a:rPr lang="en-US" smtClean="0"/>
              <a:t>8</a:t>
            </a:fld>
            <a:endParaRPr lang="en-US"/>
          </a:p>
        </p:txBody>
      </p:sp>
    </p:spTree>
    <p:extLst>
      <p:ext uri="{BB962C8B-B14F-4D97-AF65-F5344CB8AC3E}">
        <p14:creationId xmlns:p14="http://schemas.microsoft.com/office/powerpoint/2010/main" val="3132488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Represent data that is hard to store in columnar and row format</a:t>
            </a:r>
          </a:p>
          <a:p>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9</a:t>
            </a:fld>
            <a:endParaRPr lang="en-US"/>
          </a:p>
        </p:txBody>
      </p:sp>
    </p:spTree>
    <p:extLst>
      <p:ext uri="{BB962C8B-B14F-4D97-AF65-F5344CB8AC3E}">
        <p14:creationId xmlns:p14="http://schemas.microsoft.com/office/powerpoint/2010/main" val="3348412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a:t>
            </a:r>
            <a:r>
              <a:rPr lang="en-US" dirty="0" err="1"/>
              <a:t>datastruture</a:t>
            </a:r>
            <a:endParaRPr lang="en-US" dirty="0"/>
          </a:p>
          <a:p>
            <a:endParaRPr lang="en-US" dirty="0"/>
          </a:p>
          <a:p>
            <a:r>
              <a:rPr lang="en-US" dirty="0"/>
              <a:t>Directed </a:t>
            </a:r>
            <a:r>
              <a:rPr lang="en-US" dirty="0" err="1"/>
              <a:t>relatikonship</a:t>
            </a:r>
            <a:r>
              <a:rPr lang="en-US" dirty="0"/>
              <a:t> (P) 0r named edge </a:t>
            </a:r>
            <a:r>
              <a:rPr lang="en-US"/>
              <a:t>between nodes (S or O)</a:t>
            </a:r>
            <a:endParaRPr lang="en-US" dirty="0"/>
          </a:p>
        </p:txBody>
      </p:sp>
      <p:sp>
        <p:nvSpPr>
          <p:cNvPr id="4" name="Slide Number Placeholder 3"/>
          <p:cNvSpPr>
            <a:spLocks noGrp="1"/>
          </p:cNvSpPr>
          <p:nvPr>
            <p:ph type="sldNum" sz="quarter" idx="5"/>
          </p:nvPr>
        </p:nvSpPr>
        <p:spPr/>
        <p:txBody>
          <a:bodyPr/>
          <a:lstStyle/>
          <a:p>
            <a:fld id="{4051A151-0C2F-0E48-BB2E-81185BDD191F}" type="slidenum">
              <a:rPr lang="en-US" smtClean="0"/>
              <a:t>10</a:t>
            </a:fld>
            <a:endParaRPr lang="en-US"/>
          </a:p>
        </p:txBody>
      </p:sp>
    </p:spTree>
    <p:extLst>
      <p:ext uri="{BB962C8B-B14F-4D97-AF65-F5344CB8AC3E}">
        <p14:creationId xmlns:p14="http://schemas.microsoft.com/office/powerpoint/2010/main" val="81951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F3308CA-E1F9-DC44-8E61-CB42F273D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9">
            <a:extLst>
              <a:ext uri="{FF2B5EF4-FFF2-40B4-BE49-F238E27FC236}">
                <a16:creationId xmlns:a16="http://schemas.microsoft.com/office/drawing/2014/main" id="{F526EC29-E0C4-8FE8-8933-99C9DA8332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19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AE46-2779-014B-823F-F13DC50458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693CAD-6852-0A44-8F61-3603E9A842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C0677-13B0-0B4A-8A0E-78E994471CD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7CF18A8-725C-8F46-9CB0-E368C7DD3250}"/>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E580E3CA-C38B-D448-BAED-12E39B057817}"/>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4642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4485DB-8E55-0B42-A714-615299EA3D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2F943A-FF84-8947-B8A8-B365DA8497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F03E6-5A2C-D649-8144-12D287DAD4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30EDED5-CBBE-2746-AC2C-22A5C1DB209C}"/>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E84BAF2C-F4F5-494C-857A-4FC4D0B96A94}"/>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3031160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515-B427-EB45-B529-B8F0B09A1E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D36D6-1EFD-6A42-96A0-A70C156F61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84BBC-FF11-9B45-B316-631D0EE8E5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279C53-C52E-6343-AFF0-BFC3E7D7E18D}"/>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BEF5886A-DB61-0B41-A3D5-F9EF8B297658}"/>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262145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FF83-5DD1-354B-BCAA-C023598F40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EEAA38-69E2-3747-BFA4-737087DFA9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980113-A9B4-2A40-8FE3-D929BC403A2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DF1412-5811-DD4F-AD06-D2D0A86E82FC}"/>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F41C3AF8-ABBF-6D41-8934-E32BAD02CB0B}"/>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102045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BAEF-B0E4-124B-B566-6B3767DD9E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96D34-3614-8541-9A54-95E30373C4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CC2350-43A0-7442-A3F3-A5EF5FA69E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B91705-2326-FA46-86F5-9AC802ECB26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BA3AD0A-90CD-174D-A34C-9BA42E30D182}"/>
              </a:ext>
            </a:extLst>
          </p:cNvPr>
          <p:cNvSpPr>
            <a:spLocks noGrp="1"/>
          </p:cNvSpPr>
          <p:nvPr>
            <p:ph type="ftr" sz="quarter" idx="11"/>
          </p:nvPr>
        </p:nvSpPr>
        <p:spPr/>
        <p:txBody>
          <a:bodyPr/>
          <a:lstStyle/>
          <a:p>
            <a:r>
              <a:rPr lang="en-US"/>
              <a:t>Graph Data - Generic Presentation </a:t>
            </a:r>
          </a:p>
        </p:txBody>
      </p:sp>
      <p:sp>
        <p:nvSpPr>
          <p:cNvPr id="7" name="Slide Number Placeholder 6">
            <a:extLst>
              <a:ext uri="{FF2B5EF4-FFF2-40B4-BE49-F238E27FC236}">
                <a16:creationId xmlns:a16="http://schemas.microsoft.com/office/drawing/2014/main" id="{6DE2BA39-AA5E-0F4E-82D0-CD546EC5B242}"/>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236834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29DF-03AC-564B-B634-95FDA8D38C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2E7E73-70BD-184A-91D7-905575B9BD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230DD5-20F0-7F47-B5F6-4AF0AD001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BC4B6-6447-E74E-BBF3-780266B7D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189E48-2D68-7444-AC1D-CB7A734D6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D232E-4765-7144-9C82-74B35E22121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14A7C87-E241-DD43-827A-31078B549F89}"/>
              </a:ext>
            </a:extLst>
          </p:cNvPr>
          <p:cNvSpPr>
            <a:spLocks noGrp="1"/>
          </p:cNvSpPr>
          <p:nvPr>
            <p:ph type="ftr" sz="quarter" idx="11"/>
          </p:nvPr>
        </p:nvSpPr>
        <p:spPr/>
        <p:txBody>
          <a:bodyPr/>
          <a:lstStyle/>
          <a:p>
            <a:r>
              <a:rPr lang="en-US"/>
              <a:t>Graph Data - Generic Presentation </a:t>
            </a:r>
          </a:p>
        </p:txBody>
      </p:sp>
      <p:sp>
        <p:nvSpPr>
          <p:cNvPr id="9" name="Slide Number Placeholder 8">
            <a:extLst>
              <a:ext uri="{FF2B5EF4-FFF2-40B4-BE49-F238E27FC236}">
                <a16:creationId xmlns:a16="http://schemas.microsoft.com/office/drawing/2014/main" id="{4D53F2BD-F7B0-A34F-83FE-275B1989B398}"/>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3277453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F01C-53D9-074D-B303-8B65AF887E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19E67D-E0C2-7B41-9560-0F2E7BA267C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92AEE90-9145-A047-AE33-CA05D9ADDD74}"/>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BD9DFCE6-53DF-5F44-89A0-91275F9C1847}"/>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146377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9F936-4763-1F48-A00F-437FE747D40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F7A2D77-793A-FD45-B264-E26C1CCC2B73}"/>
              </a:ext>
            </a:extLst>
          </p:cNvPr>
          <p:cNvSpPr>
            <a:spLocks noGrp="1"/>
          </p:cNvSpPr>
          <p:nvPr>
            <p:ph type="ftr" sz="quarter" idx="11"/>
          </p:nvPr>
        </p:nvSpPr>
        <p:spPr/>
        <p:txBody>
          <a:bodyPr/>
          <a:lstStyle/>
          <a:p>
            <a:r>
              <a:rPr lang="en-US"/>
              <a:t>Graph Data - Generic Presentation </a:t>
            </a:r>
          </a:p>
        </p:txBody>
      </p:sp>
      <p:sp>
        <p:nvSpPr>
          <p:cNvPr id="4" name="Slide Number Placeholder 3">
            <a:extLst>
              <a:ext uri="{FF2B5EF4-FFF2-40B4-BE49-F238E27FC236}">
                <a16:creationId xmlns:a16="http://schemas.microsoft.com/office/drawing/2014/main" id="{39A0A3BC-5389-9146-9245-E0B8A44891B2}"/>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417380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3381-FF7B-4649-8801-BADB17F2E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1DD602-4861-E44D-9227-C402A9E36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48D8B7-7894-6545-8F94-BD6FCA7E2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0E185-BDC0-9B4A-86C0-163674CC869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CB247F3-3F2A-6F4C-85BF-B8BA5DB74BB1}"/>
              </a:ext>
            </a:extLst>
          </p:cNvPr>
          <p:cNvSpPr>
            <a:spLocks noGrp="1"/>
          </p:cNvSpPr>
          <p:nvPr>
            <p:ph type="ftr" sz="quarter" idx="11"/>
          </p:nvPr>
        </p:nvSpPr>
        <p:spPr/>
        <p:txBody>
          <a:bodyPr/>
          <a:lstStyle/>
          <a:p>
            <a:r>
              <a:rPr lang="en-US"/>
              <a:t>Graph Data - Generic Presentation </a:t>
            </a:r>
          </a:p>
        </p:txBody>
      </p:sp>
      <p:sp>
        <p:nvSpPr>
          <p:cNvPr id="7" name="Slide Number Placeholder 6">
            <a:extLst>
              <a:ext uri="{FF2B5EF4-FFF2-40B4-BE49-F238E27FC236}">
                <a16:creationId xmlns:a16="http://schemas.microsoft.com/office/drawing/2014/main" id="{C49E68C8-C839-0B42-B809-14F96D19CF3A}"/>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50008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7BBF-265E-7F4E-93BD-1E0704DA4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A6099A-7339-B640-A4D7-9FF6B8A0D0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F3C2C1-B5F5-2D47-B427-345E37E18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A244F-A200-8642-96AE-5F45AAACEC0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F74181-5A09-3043-90B1-F93AC9376C27}"/>
              </a:ext>
            </a:extLst>
          </p:cNvPr>
          <p:cNvSpPr>
            <a:spLocks noGrp="1"/>
          </p:cNvSpPr>
          <p:nvPr>
            <p:ph type="ftr" sz="quarter" idx="11"/>
          </p:nvPr>
        </p:nvSpPr>
        <p:spPr/>
        <p:txBody>
          <a:bodyPr/>
          <a:lstStyle/>
          <a:p>
            <a:r>
              <a:rPr lang="en-US"/>
              <a:t>Graph Data - Generic Presentation </a:t>
            </a:r>
          </a:p>
        </p:txBody>
      </p:sp>
      <p:sp>
        <p:nvSpPr>
          <p:cNvPr id="7" name="Slide Number Placeholder 6">
            <a:extLst>
              <a:ext uri="{FF2B5EF4-FFF2-40B4-BE49-F238E27FC236}">
                <a16:creationId xmlns:a16="http://schemas.microsoft.com/office/drawing/2014/main" id="{08E67643-D80A-F94C-B0FD-7F7C5EFC0263}"/>
              </a:ext>
            </a:extLst>
          </p:cNvPr>
          <p:cNvSpPr>
            <a:spLocks noGrp="1"/>
          </p:cNvSpPr>
          <p:nvPr>
            <p:ph type="sldNum" sz="quarter" idx="12"/>
          </p:nvPr>
        </p:nvSpPr>
        <p:spPr/>
        <p:txBody>
          <a:bodyPr/>
          <a:lstStyle/>
          <a:p>
            <a:fld id="{AD13951F-41DF-824B-BDB6-B5C0F60D0109}" type="slidenum">
              <a:rPr lang="en-US" smtClean="0"/>
              <a:t>‹#›</a:t>
            </a:fld>
            <a:endParaRPr lang="en-US"/>
          </a:p>
        </p:txBody>
      </p:sp>
    </p:spTree>
    <p:extLst>
      <p:ext uri="{BB962C8B-B14F-4D97-AF65-F5344CB8AC3E}">
        <p14:creationId xmlns:p14="http://schemas.microsoft.com/office/powerpoint/2010/main" val="50906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97047C-2AE3-DA41-A64C-31A539038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A78576-DF26-6C49-8369-8DB537B03A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211CE-445F-2B46-88C6-9059337E9C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BDB462E-06DD-D346-BF71-6657AB018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Graph Data - Generic Presentation </a:t>
            </a:r>
          </a:p>
        </p:txBody>
      </p:sp>
      <p:sp>
        <p:nvSpPr>
          <p:cNvPr id="6" name="Slide Number Placeholder 5">
            <a:extLst>
              <a:ext uri="{FF2B5EF4-FFF2-40B4-BE49-F238E27FC236}">
                <a16:creationId xmlns:a16="http://schemas.microsoft.com/office/drawing/2014/main" id="{D13B24B8-2BE8-BF46-8658-312308052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3951F-41DF-824B-BDB6-B5C0F60D0109}" type="slidenum">
              <a:rPr lang="en-US" smtClean="0"/>
              <a:t>‹#›</a:t>
            </a:fld>
            <a:endParaRPr lang="en-US"/>
          </a:p>
        </p:txBody>
      </p:sp>
    </p:spTree>
    <p:extLst>
      <p:ext uri="{BB962C8B-B14F-4D97-AF65-F5344CB8AC3E}">
        <p14:creationId xmlns:p14="http://schemas.microsoft.com/office/powerpoint/2010/main" val="3405523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data-to-viz.com/graph/network.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llegrograph.com/actionable-intelligence/" TargetMode="External"/><Relationship Id="rId2" Type="http://schemas.openxmlformats.org/officeDocument/2006/relationships/hyperlink" Target="https://allegrograph.com/semantic-graph-database/" TargetMode="Externa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allegrograph.com/solutions/financialbanking-service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query.wikidata.org/#%23Popular%20eye%20colors%20among%20humans%0A%23title%3APopular%20eye%20colors%20among%20humans%0A%23illustrates%20bubblechart%20view%2C%20count%0A%0A%23defaultView%3ABubbleChart%0ASELECT%20%3FeyeColor%20%3FeyeColorLabel%20%3Frgb%20%28COUNT%28%3Fhuman%29%20AS%20%3Fcount%29%0AWHERE%0A%7B%0A%20%20%3Fhuman%20wdt%3AP31%20wd%3AQ5.%0A%20%20%3Fhuman%20wdt%3AP1340%20%3FeyeColor.%0A%20%20OPTIONAL%20%7B%20%3FeyeColor%20wdt%3AP465%20%3Frgb.%20%7D%0A%20%20SERVICE%20wikibase%3Alabel%20%7B%20bd%3AserviceParam%20wikibase%3Alanguage%20%22%5BAUTO_LANGUAGE%5D%2Cen%22.%20%7D%0A%7D%0AGROUP%20BY%20%3FeyeColor%20%3FeyeColorLabel%20%3Frgb%0AORDER%20BY%20DESC%28%3Fcount%2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wikidata.org/wiki/Help:About_data#Understanding_Wikidata"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amazon.com/Toby-Segaran/e/B001I9RQVS/ref=dp_byline_cont_book_1"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amazon.com/Jamie-Taylor/e/B002K8XNRM/ref=dp_byline_cont_book_3" TargetMode="External"/><Relationship Id="rId4" Type="http://schemas.openxmlformats.org/officeDocument/2006/relationships/hyperlink" Target="https://www.amazon.com/s/ref=dp_byline_sr_book_2?ie=UTF8&amp;field-author=Colin+Evans&amp;text=Colin+Evans&amp;sort=relevancerank&amp;search-alias=books" TargetMode="External"/></Relationships>
</file>

<file path=ppt/slides/_rels/slide3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6.png"/><Relationship Id="rId7" Type="http://schemas.openxmlformats.org/officeDocument/2006/relationships/diagramColors" Target="../diagrams/colors3.xm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9.gif"/><Relationship Id="rId5" Type="http://schemas.openxmlformats.org/officeDocument/2006/relationships/hyperlink" Target="https://github.com/Grant-Steinfeld" TargetMode="Externa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a.co/d/8VPHGz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owardsdatascience.com/ontology-and-data-science-45e916288cc5" TargetMode="External"/><Relationship Id="rId5" Type="http://schemas.openxmlformats.org/officeDocument/2006/relationships/hyperlink" Target="http://www.w3.org/TR/rdf-testcases/#ntriples" TargetMode="External"/><Relationship Id="rId4" Type="http://schemas.openxmlformats.org/officeDocument/2006/relationships/hyperlink" Target="https://franz.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wikidata.org/wiki/Wikidata:Introduction" TargetMode="External"/><Relationship Id="rId3" Type="http://schemas.openxmlformats.org/officeDocument/2006/relationships/hyperlink" Target="http://davidvandegrift.com/blog?id=62" TargetMode="External"/><Relationship Id="rId7" Type="http://schemas.openxmlformats.org/officeDocument/2006/relationships/hyperlink" Target="https://www.dbpedia.or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cia.gov/the-world-factbook/countries/south-africa/travel-facts" TargetMode="External"/><Relationship Id="rId11" Type="http://schemas.openxmlformats.org/officeDocument/2006/relationships/hyperlink" Target="https://schema.org/" TargetMode="External"/><Relationship Id="rId5" Type="http://schemas.openxmlformats.org/officeDocument/2006/relationships/hyperlink" Target="https://www.cia.gov/the-world-factbook/" TargetMode="External"/><Relationship Id="rId10" Type="http://schemas.openxmlformats.org/officeDocument/2006/relationships/hyperlink" Target="https://www.wikimedia.org/" TargetMode="External"/><Relationship Id="rId4" Type="http://schemas.openxmlformats.org/officeDocument/2006/relationships/hyperlink" Target="https://www.ibm.com/topics/knowledge-graph" TargetMode="External"/><Relationship Id="rId9" Type="http://schemas.openxmlformats.org/officeDocument/2006/relationships/hyperlink" Target="https://www.wikidata.org/wiki/Help:About_data"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w3.org/TR/rdf-schem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schema.org/docs/developer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mdpi.com/2504-4990/4/4/5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zdnet.com/article/aws-neptune-going-ga-the-good-the-bad-and-the-ugly-for-graph-database-users-and-vendors/" TargetMode="External"/><Relationship Id="rId5" Type="http://schemas.openxmlformats.org/officeDocument/2006/relationships/hyperlink" Target="https://doi.org/10.1093/bib/bbaa199" TargetMode="External"/><Relationship Id="rId4" Type="http://schemas.openxmlformats.org/officeDocument/2006/relationships/hyperlink" Target="https://academic.oup.com/bib/article/22/4/bbaa199/5922325"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BE683-0223-9542-BE04-DD08F1A2A3B3}"/>
              </a:ext>
            </a:extLst>
          </p:cNvPr>
          <p:cNvSpPr>
            <a:spLocks noGrp="1"/>
          </p:cNvSpPr>
          <p:nvPr>
            <p:ph type="ctrTitle"/>
          </p:nvPr>
        </p:nvSpPr>
        <p:spPr>
          <a:xfrm>
            <a:off x="349523" y="640080"/>
            <a:ext cx="4735095" cy="3566160"/>
          </a:xfrm>
        </p:spPr>
        <p:txBody>
          <a:bodyPr vert="horz" lIns="91440" tIns="45720" rIns="91440" bIns="45720" rtlCol="0" anchor="b">
            <a:normAutofit/>
          </a:bodyPr>
          <a:lstStyle/>
          <a:p>
            <a:r>
              <a:rPr lang="en-US" sz="5400" b="1" i="0" u="none" strike="noStrike" dirty="0">
                <a:effectLst/>
              </a:rPr>
              <a:t>An Introduction to Graph Databases</a:t>
            </a:r>
            <a:endParaRPr lang="en-US" sz="5400" dirty="0"/>
          </a:p>
        </p:txBody>
      </p:sp>
      <p:sp>
        <p:nvSpPr>
          <p:cNvPr id="3" name="Subtitle 2">
            <a:extLst>
              <a:ext uri="{FF2B5EF4-FFF2-40B4-BE49-F238E27FC236}">
                <a16:creationId xmlns:a16="http://schemas.microsoft.com/office/drawing/2014/main" id="{16D3589B-29A2-344A-B04D-3B5FFD80526A}"/>
              </a:ext>
            </a:extLst>
          </p:cNvPr>
          <p:cNvSpPr>
            <a:spLocks noGrp="1"/>
          </p:cNvSpPr>
          <p:nvPr>
            <p:ph type="subTitle" idx="1"/>
          </p:nvPr>
        </p:nvSpPr>
        <p:spPr>
          <a:xfrm>
            <a:off x="890339" y="4636008"/>
            <a:ext cx="4419838" cy="1572768"/>
          </a:xfrm>
        </p:spPr>
        <p:txBody>
          <a:bodyPr vert="horz" lIns="91440" tIns="45720" rIns="91440" bIns="45720" rtlCol="0">
            <a:normAutofit/>
          </a:bodyPr>
          <a:lstStyle/>
          <a:p>
            <a:pPr algn="l"/>
            <a:r>
              <a:rPr lang="en-US" dirty="0"/>
              <a:t>Presented by: Grant Steinfeld</a:t>
            </a:r>
          </a:p>
          <a:p>
            <a:pPr algn="l"/>
            <a:r>
              <a:rPr lang="en-US" dirty="0"/>
              <a:t>Last Updated March  2023 ( Deck Ver 3.0.0 )</a:t>
            </a:r>
          </a:p>
        </p:txBody>
      </p:sp>
      <p:sp>
        <p:nvSpPr>
          <p:cNvPr id="12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98BBA2-321D-FD8C-6BBD-DF61CAFB9040}"/>
              </a:ext>
            </a:extLst>
          </p:cNvPr>
          <p:cNvPicPr>
            <a:picLocks noChangeAspect="1"/>
          </p:cNvPicPr>
          <p:nvPr/>
        </p:nvPicPr>
        <p:blipFill rotWithShape="1">
          <a:blip r:embed="rId3"/>
          <a:srcRect r="195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Rectangle 3">
            <a:extLst>
              <a:ext uri="{FF2B5EF4-FFF2-40B4-BE49-F238E27FC236}">
                <a16:creationId xmlns:a16="http://schemas.microsoft.com/office/drawing/2014/main" id="{4ACE30A4-D67B-844F-8FC1-DAF88122C82F}"/>
              </a:ext>
            </a:extLst>
          </p:cNvPr>
          <p:cNvSpPr/>
          <p:nvPr/>
        </p:nvSpPr>
        <p:spPr>
          <a:xfrm>
            <a:off x="349523" y="88900"/>
            <a:ext cx="63854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93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2B85-FCAB-0E49-AEAB-A085EA0C3669}"/>
              </a:ext>
            </a:extLst>
          </p:cNvPr>
          <p:cNvSpPr>
            <a:spLocks noGrp="1"/>
          </p:cNvSpPr>
          <p:nvPr>
            <p:ph type="title"/>
          </p:nvPr>
        </p:nvSpPr>
        <p:spPr>
          <a:xfrm>
            <a:off x="4965430" y="629268"/>
            <a:ext cx="6586491" cy="1286160"/>
          </a:xfrm>
        </p:spPr>
        <p:txBody>
          <a:bodyPr anchor="b">
            <a:normAutofit fontScale="90000"/>
          </a:bodyPr>
          <a:lstStyle/>
          <a:p>
            <a:r>
              <a:rPr lang="en-US" dirty="0"/>
              <a:t>Vertices(data) and edges</a:t>
            </a:r>
            <a:br>
              <a:rPr lang="en-US" dirty="0"/>
            </a:br>
            <a:r>
              <a:rPr lang="en-US" dirty="0"/>
              <a:t> of a Semantic Graph </a:t>
            </a:r>
          </a:p>
        </p:txBody>
      </p:sp>
      <p:pic>
        <p:nvPicPr>
          <p:cNvPr id="9" name="Picture 8" descr="A screenshot of a cell phone&#10;&#10;Description automatically generated">
            <a:extLst>
              <a:ext uri="{FF2B5EF4-FFF2-40B4-BE49-F238E27FC236}">
                <a16:creationId xmlns:a16="http://schemas.microsoft.com/office/drawing/2014/main" id="{C1E1E343-6FFB-B24F-8DCB-DAB078D0741F}"/>
              </a:ext>
            </a:extLst>
          </p:cNvPr>
          <p:cNvPicPr>
            <a:picLocks noChangeAspect="1"/>
          </p:cNvPicPr>
          <p:nvPr/>
        </p:nvPicPr>
        <p:blipFill rotWithShape="1">
          <a:blip r:embed="rId3"/>
          <a:srcRect t="1305" r="2" b="2"/>
          <a:stretch/>
        </p:blipFill>
        <p:spPr>
          <a:xfrm>
            <a:off x="20" y="10"/>
            <a:ext cx="4635571" cy="6857990"/>
          </a:xfrm>
          <a:prstGeom prst="rect">
            <a:avLst/>
          </a:prstGeom>
          <a:effectLst/>
        </p:spPr>
      </p:pic>
      <p:cxnSp>
        <p:nvCxnSpPr>
          <p:cNvPr id="28" name="Straight Connector 2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B6285"/>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7FBA306-4E40-BF47-AD2F-FC0584191402}"/>
              </a:ext>
            </a:extLst>
          </p:cNvPr>
          <p:cNvSpPr>
            <a:spLocks noGrp="1"/>
          </p:cNvSpPr>
          <p:nvPr>
            <p:ph type="sldNum" sz="quarter" idx="12"/>
          </p:nvPr>
        </p:nvSpPr>
        <p:spPr>
          <a:xfrm>
            <a:off x="10167042" y="6356350"/>
            <a:ext cx="1186758" cy="365125"/>
          </a:xfrm>
          <a:prstGeom prst="ellipse">
            <a:avLst/>
          </a:prstGeom>
        </p:spPr>
        <p:txBody>
          <a:bodyPr>
            <a:normAutofit/>
          </a:bodyPr>
          <a:lstStyle/>
          <a:p>
            <a:pPr>
              <a:lnSpc>
                <a:spcPct val="90000"/>
              </a:lnSpc>
              <a:spcAft>
                <a:spcPts val="600"/>
              </a:spcAft>
            </a:pPr>
            <a:fld id="{AD13951F-41DF-824B-BDB6-B5C0F60D0109}" type="slidenum">
              <a:rPr lang="en-US" smtClean="0"/>
              <a:pPr>
                <a:lnSpc>
                  <a:spcPct val="90000"/>
                </a:lnSpc>
                <a:spcAft>
                  <a:spcPts val="600"/>
                </a:spcAft>
              </a:pPr>
              <a:t>9</a:t>
            </a:fld>
            <a:endParaRPr lang="en-US"/>
          </a:p>
        </p:txBody>
      </p:sp>
      <p:graphicFrame>
        <p:nvGraphicFramePr>
          <p:cNvPr id="5" name="Content Placeholder 2">
            <a:extLst>
              <a:ext uri="{FF2B5EF4-FFF2-40B4-BE49-F238E27FC236}">
                <a16:creationId xmlns:a16="http://schemas.microsoft.com/office/drawing/2014/main" id="{534F6CB2-D1C6-40FD-99F6-067A500F2675}"/>
              </a:ext>
            </a:extLst>
          </p:cNvPr>
          <p:cNvGraphicFramePr>
            <a:graphicFrameLocks noGrp="1"/>
          </p:cNvGraphicFramePr>
          <p:nvPr>
            <p:ph idx="1"/>
            <p:extLst>
              <p:ext uri="{D42A27DB-BD31-4B8C-83A1-F6EECF244321}">
                <p14:modId xmlns:p14="http://schemas.microsoft.com/office/powerpoint/2010/main" val="2697807843"/>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B33081A5-15B3-3A5D-44A7-5232BE85B1B2}"/>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514261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ED0E-70C5-EE64-357E-37CB68D01792}"/>
              </a:ext>
            </a:extLst>
          </p:cNvPr>
          <p:cNvSpPr>
            <a:spLocks noGrp="1"/>
          </p:cNvSpPr>
          <p:nvPr>
            <p:ph type="title"/>
          </p:nvPr>
        </p:nvSpPr>
        <p:spPr/>
        <p:txBody>
          <a:bodyPr/>
          <a:lstStyle/>
          <a:p>
            <a:r>
              <a:rPr lang="en-US" dirty="0"/>
              <a:t>The Triple Data Structure</a:t>
            </a:r>
          </a:p>
        </p:txBody>
      </p:sp>
      <p:sp>
        <p:nvSpPr>
          <p:cNvPr id="3" name="Footer Placeholder 2">
            <a:extLst>
              <a:ext uri="{FF2B5EF4-FFF2-40B4-BE49-F238E27FC236}">
                <a16:creationId xmlns:a16="http://schemas.microsoft.com/office/drawing/2014/main" id="{61685120-883A-9B9C-2EF9-32B92E85FC17}"/>
              </a:ext>
            </a:extLst>
          </p:cNvPr>
          <p:cNvSpPr>
            <a:spLocks noGrp="1"/>
          </p:cNvSpPr>
          <p:nvPr>
            <p:ph type="ftr" sz="quarter" idx="11"/>
          </p:nvPr>
        </p:nvSpPr>
        <p:spPr/>
        <p:txBody>
          <a:bodyPr/>
          <a:lstStyle/>
          <a:p>
            <a:r>
              <a:rPr lang="en-US"/>
              <a:t>Graph Data - Generic Presentation </a:t>
            </a:r>
          </a:p>
        </p:txBody>
      </p:sp>
      <p:sp>
        <p:nvSpPr>
          <p:cNvPr id="4" name="Slide Number Placeholder 3">
            <a:extLst>
              <a:ext uri="{FF2B5EF4-FFF2-40B4-BE49-F238E27FC236}">
                <a16:creationId xmlns:a16="http://schemas.microsoft.com/office/drawing/2014/main" id="{0A75D909-D8AF-4C1E-0A71-9A379580B6B4}"/>
              </a:ext>
            </a:extLst>
          </p:cNvPr>
          <p:cNvSpPr>
            <a:spLocks noGrp="1"/>
          </p:cNvSpPr>
          <p:nvPr>
            <p:ph type="sldNum" sz="quarter" idx="12"/>
          </p:nvPr>
        </p:nvSpPr>
        <p:spPr/>
        <p:txBody>
          <a:bodyPr/>
          <a:lstStyle/>
          <a:p>
            <a:fld id="{AD13951F-41DF-824B-BDB6-B5C0F60D0109}" type="slidenum">
              <a:rPr lang="en-US" smtClean="0"/>
              <a:t>10</a:t>
            </a:fld>
            <a:endParaRPr lang="en-US"/>
          </a:p>
        </p:txBody>
      </p:sp>
      <p:sp>
        <p:nvSpPr>
          <p:cNvPr id="5" name="TextBox 4">
            <a:extLst>
              <a:ext uri="{FF2B5EF4-FFF2-40B4-BE49-F238E27FC236}">
                <a16:creationId xmlns:a16="http://schemas.microsoft.com/office/drawing/2014/main" id="{D01E64DD-86B3-24DC-696B-B83B808BE8D8}"/>
              </a:ext>
            </a:extLst>
          </p:cNvPr>
          <p:cNvSpPr txBox="1"/>
          <p:nvPr/>
        </p:nvSpPr>
        <p:spPr>
          <a:xfrm>
            <a:off x="2090057" y="2728686"/>
            <a:ext cx="1377365" cy="1477328"/>
          </a:xfrm>
          <a:prstGeom prst="rect">
            <a:avLst/>
          </a:prstGeom>
          <a:noFill/>
        </p:spPr>
        <p:txBody>
          <a:bodyPr wrap="none" rtlCol="0">
            <a:spAutoFit/>
          </a:bodyPr>
          <a:lstStyle/>
          <a:p>
            <a:r>
              <a:rPr lang="en-US" dirty="0"/>
              <a:t>Subject (S)</a:t>
            </a:r>
          </a:p>
          <a:p>
            <a:endParaRPr lang="en-US" dirty="0"/>
          </a:p>
          <a:p>
            <a:r>
              <a:rPr lang="en-US" dirty="0"/>
              <a:t>Predicate (P)</a:t>
            </a:r>
          </a:p>
          <a:p>
            <a:endParaRPr lang="en-US" dirty="0"/>
          </a:p>
          <a:p>
            <a:r>
              <a:rPr lang="en-US" dirty="0" err="1"/>
              <a:t>Ojbect</a:t>
            </a:r>
            <a:r>
              <a:rPr lang="en-US" dirty="0"/>
              <a:t> (0)</a:t>
            </a:r>
          </a:p>
        </p:txBody>
      </p:sp>
    </p:spTree>
    <p:extLst>
      <p:ext uri="{BB962C8B-B14F-4D97-AF65-F5344CB8AC3E}">
        <p14:creationId xmlns:p14="http://schemas.microsoft.com/office/powerpoint/2010/main" val="758716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E943-1389-9D4F-BF1F-135C784C28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RDF Triples</a:t>
            </a:r>
          </a:p>
        </p:txBody>
      </p:sp>
      <p:pic>
        <p:nvPicPr>
          <p:cNvPr id="10" name="Picture 9" descr="A screenshot of a cell phone&#10;&#10;Description automatically generated">
            <a:extLst>
              <a:ext uri="{FF2B5EF4-FFF2-40B4-BE49-F238E27FC236}">
                <a16:creationId xmlns:a16="http://schemas.microsoft.com/office/drawing/2014/main" id="{2CCDD995-232B-9846-B22B-677433171326}"/>
              </a:ext>
            </a:extLst>
          </p:cNvPr>
          <p:cNvPicPr>
            <a:picLocks noChangeAspect="1"/>
          </p:cNvPicPr>
          <p:nvPr/>
        </p:nvPicPr>
        <p:blipFill>
          <a:blip r:embed="rId3"/>
          <a:stretch>
            <a:fillRect/>
          </a:stretch>
        </p:blipFill>
        <p:spPr>
          <a:xfrm>
            <a:off x="4823842" y="2153953"/>
            <a:ext cx="7188199" cy="2104181"/>
          </a:xfrm>
          <a:prstGeom prst="rect">
            <a:avLst/>
          </a:prstGeom>
        </p:spPr>
      </p:pic>
      <p:sp>
        <p:nvSpPr>
          <p:cNvPr id="8" name="Slide Number Placeholder 7">
            <a:extLst>
              <a:ext uri="{FF2B5EF4-FFF2-40B4-BE49-F238E27FC236}">
                <a16:creationId xmlns:a16="http://schemas.microsoft.com/office/drawing/2014/main" id="{A4FF1950-FAB9-D14D-BC10-980AACFE890A}"/>
              </a:ext>
            </a:extLst>
          </p:cNvPr>
          <p:cNvSpPr>
            <a:spLocks noGrp="1"/>
          </p:cNvSpPr>
          <p:nvPr>
            <p:ph type="sldNum" sz="quarter" idx="12"/>
          </p:nvPr>
        </p:nvSpPr>
        <p:spPr>
          <a:xfrm>
            <a:off x="11310257" y="6356350"/>
            <a:ext cx="560009" cy="365125"/>
          </a:xfrm>
          <a:prstGeom prst="ellipse">
            <a:avLst/>
          </a:prstGeom>
        </p:spPr>
        <p:txBody>
          <a:bodyPr vert="horz" lIns="91440" tIns="45720" rIns="91440" bIns="45720" rtlCol="0" anchor="ctr">
            <a:normAutofit/>
          </a:bodyPr>
          <a:lstStyle/>
          <a:p>
            <a:pPr>
              <a:lnSpc>
                <a:spcPct val="90000"/>
              </a:lnSpc>
              <a:spcAft>
                <a:spcPts val="600"/>
              </a:spcAft>
            </a:pPr>
            <a:fld id="{AD13951F-41DF-824B-BDB6-B5C0F60D0109}" type="slidenum">
              <a:rPr lang="en-US">
                <a:solidFill>
                  <a:srgbClr val="898989"/>
                </a:solidFill>
              </a:rPr>
              <a:pPr>
                <a:lnSpc>
                  <a:spcPct val="90000"/>
                </a:lnSpc>
                <a:spcAft>
                  <a:spcPts val="600"/>
                </a:spcAft>
              </a:pPr>
              <a:t>11</a:t>
            </a:fld>
            <a:endParaRPr lang="en-US">
              <a:solidFill>
                <a:srgbClr val="898989"/>
              </a:solidFill>
            </a:endParaRPr>
          </a:p>
        </p:txBody>
      </p:sp>
      <p:sp>
        <p:nvSpPr>
          <p:cNvPr id="4" name="Rectangle 3">
            <a:extLst>
              <a:ext uri="{FF2B5EF4-FFF2-40B4-BE49-F238E27FC236}">
                <a16:creationId xmlns:a16="http://schemas.microsoft.com/office/drawing/2014/main" id="{E74A3438-AAC8-6047-917D-523016A68F4A}"/>
              </a:ext>
            </a:extLst>
          </p:cNvPr>
          <p:cNvSpPr/>
          <p:nvPr/>
        </p:nvSpPr>
        <p:spPr>
          <a:xfrm>
            <a:off x="3214932" y="2506897"/>
            <a:ext cx="1635163" cy="408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SUBJECT</a:t>
            </a:r>
          </a:p>
        </p:txBody>
      </p:sp>
      <p:sp>
        <p:nvSpPr>
          <p:cNvPr id="6" name="Rectangle 5">
            <a:extLst>
              <a:ext uri="{FF2B5EF4-FFF2-40B4-BE49-F238E27FC236}">
                <a16:creationId xmlns:a16="http://schemas.microsoft.com/office/drawing/2014/main" id="{B307E6D2-1A23-7045-83F8-5A668CE83EC7}"/>
              </a:ext>
            </a:extLst>
          </p:cNvPr>
          <p:cNvSpPr/>
          <p:nvPr/>
        </p:nvSpPr>
        <p:spPr>
          <a:xfrm>
            <a:off x="3214932" y="3710431"/>
            <a:ext cx="1635163" cy="40879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accent6">
                    <a:lumMod val="75000"/>
                  </a:schemeClr>
                </a:solidFill>
              </a:rPr>
              <a:t>OBJECT</a:t>
            </a:r>
          </a:p>
        </p:txBody>
      </p:sp>
      <p:sp>
        <p:nvSpPr>
          <p:cNvPr id="7" name="Rectangle 6">
            <a:extLst>
              <a:ext uri="{FF2B5EF4-FFF2-40B4-BE49-F238E27FC236}">
                <a16:creationId xmlns:a16="http://schemas.microsoft.com/office/drawing/2014/main" id="{1C9E8AB2-1144-6B47-A7E1-29CC54BE0207}"/>
              </a:ext>
            </a:extLst>
          </p:cNvPr>
          <p:cNvSpPr/>
          <p:nvPr/>
        </p:nvSpPr>
        <p:spPr>
          <a:xfrm>
            <a:off x="3188679" y="3108664"/>
            <a:ext cx="1635163" cy="4087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solidFill>
                  <a:schemeClr val="tx1"/>
                </a:solidFill>
              </a:rPr>
              <a:t>PREDICATE</a:t>
            </a:r>
          </a:p>
        </p:txBody>
      </p:sp>
      <p:sp>
        <p:nvSpPr>
          <p:cNvPr id="3" name="Footer Placeholder 2">
            <a:extLst>
              <a:ext uri="{FF2B5EF4-FFF2-40B4-BE49-F238E27FC236}">
                <a16:creationId xmlns:a16="http://schemas.microsoft.com/office/drawing/2014/main" id="{36125CBF-876D-31CD-5836-9B04B5249F6C}"/>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15470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A0D7B-0BEA-1409-FCE8-01032DFAA4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Modeling Data</a:t>
            </a:r>
          </a:p>
        </p:txBody>
      </p:sp>
      <p:sp>
        <p:nvSpPr>
          <p:cNvPr id="3" name="Text Placeholder 2">
            <a:extLst>
              <a:ext uri="{FF2B5EF4-FFF2-40B4-BE49-F238E27FC236}">
                <a16:creationId xmlns:a16="http://schemas.microsoft.com/office/drawing/2014/main" id="{FF7DD715-7C37-8AB6-DFC7-12417D8F4889}"/>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2000" kern="1200">
                <a:solidFill>
                  <a:srgbClr val="FFFFFF"/>
                </a:solidFill>
                <a:latin typeface="+mn-lt"/>
                <a:ea typeface="+mn-ea"/>
                <a:cs typeface="+mn-cs"/>
              </a:rPr>
              <a:t>https://www.wikidata.org/wiki/Help:About_data</a:t>
            </a:r>
          </a:p>
        </p:txBody>
      </p:sp>
      <p:sp>
        <p:nvSpPr>
          <p:cNvPr id="4" name="Footer Placeholder 3">
            <a:extLst>
              <a:ext uri="{FF2B5EF4-FFF2-40B4-BE49-F238E27FC236}">
                <a16:creationId xmlns:a16="http://schemas.microsoft.com/office/drawing/2014/main" id="{E5484536-6758-632A-04AB-219A7C383E2E}"/>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Graph Data - Generic Presentation </a:t>
            </a:r>
          </a:p>
        </p:txBody>
      </p:sp>
      <p:pic>
        <p:nvPicPr>
          <p:cNvPr id="6" name="Picture 5">
            <a:extLst>
              <a:ext uri="{FF2B5EF4-FFF2-40B4-BE49-F238E27FC236}">
                <a16:creationId xmlns:a16="http://schemas.microsoft.com/office/drawing/2014/main" id="{9B2FC71A-AC47-79C9-3F04-DE79DA084806}"/>
              </a:ext>
            </a:extLst>
          </p:cNvPr>
          <p:cNvPicPr>
            <a:picLocks noChangeAspect="1"/>
          </p:cNvPicPr>
          <p:nvPr/>
        </p:nvPicPr>
        <p:blipFill>
          <a:blip r:embed="rId3"/>
          <a:stretch>
            <a:fillRect/>
          </a:stretch>
        </p:blipFill>
        <p:spPr>
          <a:xfrm>
            <a:off x="1862248" y="2033295"/>
            <a:ext cx="7746209" cy="3272161"/>
          </a:xfrm>
          <a:prstGeom prst="rect">
            <a:avLst/>
          </a:prstGeom>
        </p:spPr>
      </p:pic>
      <p:sp>
        <p:nvSpPr>
          <p:cNvPr id="5" name="Slide Number Placeholder 4">
            <a:extLst>
              <a:ext uri="{FF2B5EF4-FFF2-40B4-BE49-F238E27FC236}">
                <a16:creationId xmlns:a16="http://schemas.microsoft.com/office/drawing/2014/main" id="{63C0F199-369C-86C5-D51E-37F764316386}"/>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D13951F-41DF-824B-BDB6-B5C0F60D0109}"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12207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4D443-4DA2-2941-A241-70EFD807AB8F}"/>
              </a:ext>
            </a:extLst>
          </p:cNvPr>
          <p:cNvSpPr>
            <a:spLocks noGrp="1"/>
          </p:cNvSpPr>
          <p:nvPr>
            <p:ph type="title"/>
          </p:nvPr>
        </p:nvSpPr>
        <p:spPr>
          <a:xfrm>
            <a:off x="764949" y="3499076"/>
            <a:ext cx="6053558" cy="2424774"/>
          </a:xfrm>
        </p:spPr>
        <p:txBody>
          <a:bodyPr vert="horz" lIns="91440" tIns="45720" rIns="91440" bIns="45720" rtlCol="0" anchor="ctr">
            <a:normAutofit/>
          </a:bodyPr>
          <a:lstStyle/>
          <a:p>
            <a:r>
              <a:rPr lang="en-US" kern="1200" dirty="0">
                <a:solidFill>
                  <a:srgbClr val="FFFFFF"/>
                </a:solidFill>
                <a:latin typeface="+mj-lt"/>
                <a:ea typeface="+mj-ea"/>
                <a:cs typeface="+mj-cs"/>
              </a:rPr>
              <a:t>Resource Description Framework (RDF)</a:t>
            </a: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B399D0-22CD-4548-AD30-1FD051FF4273}"/>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indent="0">
              <a:buNone/>
            </a:pPr>
            <a:endParaRPr lang="en-US" sz="2000" dirty="0"/>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80054E1-33BD-7F46-A4D2-03A8025D79A3}"/>
              </a:ext>
            </a:extLst>
          </p:cNvPr>
          <p:cNvSpPr txBox="1"/>
          <p:nvPr/>
        </p:nvSpPr>
        <p:spPr>
          <a:xfrm>
            <a:off x="8386139" y="3143438"/>
            <a:ext cx="3474621" cy="2780412"/>
          </a:xfrm>
          <a:prstGeom prst="rect">
            <a:avLst/>
          </a:prstGeom>
        </p:spPr>
        <p:txBody>
          <a:bodyPr vert="horz" lIns="91440" tIns="45720" rIns="91440" bIns="45720" rtlCol="0" anchor="ctr">
            <a:normAutofit/>
          </a:bodyPr>
          <a:lstStyle/>
          <a:p>
            <a:pPr>
              <a:lnSpc>
                <a:spcPct val="90000"/>
              </a:lnSpc>
              <a:spcAft>
                <a:spcPts val="600"/>
              </a:spcAft>
            </a:pPr>
            <a:r>
              <a:rPr lang="en-US" sz="1400" dirty="0"/>
              <a:t>Web model/standard for </a:t>
            </a:r>
            <a:r>
              <a:rPr lang="en-US" sz="1400" b="1" dirty="0"/>
              <a:t>data interchange </a:t>
            </a:r>
            <a:r>
              <a:rPr lang="en-US" sz="1400" dirty="0"/>
              <a:t>on the WWW</a:t>
            </a:r>
          </a:p>
          <a:p>
            <a:pPr>
              <a:lnSpc>
                <a:spcPct val="90000"/>
              </a:lnSpc>
              <a:spcAft>
                <a:spcPts val="600"/>
              </a:spcAft>
            </a:pPr>
            <a:endParaRPr lang="en-US" sz="1400" dirty="0"/>
          </a:p>
          <a:p>
            <a:pPr>
              <a:lnSpc>
                <a:spcPct val="90000"/>
              </a:lnSpc>
              <a:spcAft>
                <a:spcPts val="600"/>
              </a:spcAft>
            </a:pPr>
            <a:r>
              <a:rPr lang="en-US" sz="1400" dirty="0"/>
              <a:t>RDF has features that facilitate </a:t>
            </a:r>
            <a:r>
              <a:rPr lang="en-US" sz="1400" b="1" dirty="0"/>
              <a:t>data merging </a:t>
            </a:r>
            <a:r>
              <a:rPr lang="en-US" sz="1400" dirty="0"/>
              <a:t>even if the underlying schemas differ.</a:t>
            </a:r>
          </a:p>
          <a:p>
            <a:pPr>
              <a:lnSpc>
                <a:spcPct val="90000"/>
              </a:lnSpc>
              <a:spcAft>
                <a:spcPts val="600"/>
              </a:spcAft>
            </a:pPr>
            <a:r>
              <a:rPr lang="en-US" sz="1400" dirty="0"/>
              <a:t> </a:t>
            </a:r>
          </a:p>
          <a:p>
            <a:pPr>
              <a:lnSpc>
                <a:spcPct val="90000"/>
              </a:lnSpc>
              <a:spcAft>
                <a:spcPts val="600"/>
              </a:spcAft>
            </a:pPr>
            <a:r>
              <a:rPr lang="en-US" sz="1400" dirty="0"/>
              <a:t>Supports </a:t>
            </a:r>
            <a:r>
              <a:rPr lang="en-US" sz="1400" b="1" dirty="0"/>
              <a:t>`schema` evolution</a:t>
            </a:r>
            <a:r>
              <a:rPr lang="en-US" sz="1400" dirty="0"/>
              <a:t> over time without requiring all the data consumers to be changed</a:t>
            </a:r>
          </a:p>
        </p:txBody>
      </p:sp>
      <p:sp>
        <p:nvSpPr>
          <p:cNvPr id="6" name="Slide Number Placeholder 5">
            <a:extLst>
              <a:ext uri="{FF2B5EF4-FFF2-40B4-BE49-F238E27FC236}">
                <a16:creationId xmlns:a16="http://schemas.microsoft.com/office/drawing/2014/main" id="{21762318-BDEF-F948-B168-E1D602934AB6}"/>
              </a:ext>
            </a:extLst>
          </p:cNvPr>
          <p:cNvSpPr>
            <a:spLocks noGrp="1"/>
          </p:cNvSpPr>
          <p:nvPr>
            <p:ph type="sldNum" sz="quarter" idx="12"/>
          </p:nvPr>
        </p:nvSpPr>
        <p:spPr/>
        <p:txBody>
          <a:bodyPr/>
          <a:lstStyle/>
          <a:p>
            <a:fld id="{AD13951F-41DF-824B-BDB6-B5C0F60D0109}" type="slidenum">
              <a:rPr lang="en-US" smtClean="0"/>
              <a:t>13</a:t>
            </a:fld>
            <a:endParaRPr lang="en-US"/>
          </a:p>
        </p:txBody>
      </p:sp>
      <p:sp>
        <p:nvSpPr>
          <p:cNvPr id="5" name="Footer Placeholder 4">
            <a:extLst>
              <a:ext uri="{FF2B5EF4-FFF2-40B4-BE49-F238E27FC236}">
                <a16:creationId xmlns:a16="http://schemas.microsoft.com/office/drawing/2014/main" id="{0C62226E-2658-CD5F-D05E-61DA25C9E346}"/>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88836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5D50-80C5-744C-B904-3A0FB49590E6}"/>
              </a:ext>
            </a:extLst>
          </p:cNvPr>
          <p:cNvSpPr>
            <a:spLocks noGrp="1"/>
          </p:cNvSpPr>
          <p:nvPr>
            <p:ph type="title"/>
          </p:nvPr>
        </p:nvSpPr>
        <p:spPr>
          <a:xfrm>
            <a:off x="6205825" y="1254408"/>
            <a:ext cx="4800592" cy="2633472"/>
          </a:xfrm>
        </p:spPr>
        <p:txBody>
          <a:bodyPr anchor="b">
            <a:normAutofit/>
          </a:bodyPr>
          <a:lstStyle/>
          <a:p>
            <a:r>
              <a:rPr lang="en-US" sz="5400" dirty="0">
                <a:solidFill>
                  <a:schemeClr val="tx2"/>
                </a:solidFill>
              </a:rPr>
              <a:t>Triple `Soups`</a:t>
            </a:r>
          </a:p>
        </p:txBody>
      </p:sp>
      <p:pic>
        <p:nvPicPr>
          <p:cNvPr id="9" name="Picture 8" descr="A picture containing photo, white, holding, woman&#10;&#10;Description automatically generated">
            <a:extLst>
              <a:ext uri="{FF2B5EF4-FFF2-40B4-BE49-F238E27FC236}">
                <a16:creationId xmlns:a16="http://schemas.microsoft.com/office/drawing/2014/main" id="{4FC828F9-9A30-6546-BB56-6FFBC91003B4}"/>
              </a:ext>
            </a:extLst>
          </p:cNvPr>
          <p:cNvPicPr>
            <a:picLocks noChangeAspect="1"/>
          </p:cNvPicPr>
          <p:nvPr/>
        </p:nvPicPr>
        <p:blipFill rotWithShape="1">
          <a:blip r:embed="rId3">
            <a:duotone>
              <a:prstClr val="black"/>
              <a:prstClr val="white"/>
            </a:duotone>
          </a:blip>
          <a:srcRect l="16914" r="10315" b="-2"/>
          <a:stretch/>
        </p:blipFill>
        <p:spPr>
          <a:xfrm>
            <a:off x="1" y="10"/>
            <a:ext cx="5576047" cy="6857989"/>
          </a:xfrm>
          <a:prstGeom prst="rect">
            <a:avLst/>
          </a:prstGeom>
        </p:spPr>
      </p:pic>
      <p:sp>
        <p:nvSpPr>
          <p:cNvPr id="6" name="Slide Number Placeholder 5">
            <a:extLst>
              <a:ext uri="{FF2B5EF4-FFF2-40B4-BE49-F238E27FC236}">
                <a16:creationId xmlns:a16="http://schemas.microsoft.com/office/drawing/2014/main" id="{B2B68A85-43F3-4042-BA00-4D2827A04659}"/>
              </a:ext>
            </a:extLst>
          </p:cNvPr>
          <p:cNvSpPr>
            <a:spLocks noGrp="1"/>
          </p:cNvSpPr>
          <p:nvPr>
            <p:ph type="sldNum" sz="quarter" idx="12"/>
          </p:nvPr>
        </p:nvSpPr>
        <p:spPr>
          <a:xfrm>
            <a:off x="0" y="0"/>
            <a:ext cx="777240" cy="731520"/>
          </a:xfrm>
        </p:spPr>
        <p:txBody>
          <a:bodyPr>
            <a:normAutofit/>
          </a:bodyPr>
          <a:lstStyle/>
          <a:p>
            <a:pPr>
              <a:spcAft>
                <a:spcPts val="600"/>
              </a:spcAft>
            </a:pPr>
            <a:fld id="{AD13951F-41DF-824B-BDB6-B5C0F60D0109}" type="slidenum">
              <a:rPr lang="en-US" sz="2200">
                <a:solidFill>
                  <a:schemeClr val="bg1"/>
                </a:solidFill>
              </a:rPr>
              <a:pPr>
                <a:spcAft>
                  <a:spcPts val="600"/>
                </a:spcAft>
              </a:pPr>
              <a:t>14</a:t>
            </a:fld>
            <a:endParaRPr lang="en-US" sz="2200">
              <a:solidFill>
                <a:schemeClr val="bg1"/>
              </a:solidFill>
            </a:endParaRPr>
          </a:p>
        </p:txBody>
      </p:sp>
      <p:sp>
        <p:nvSpPr>
          <p:cNvPr id="4" name="Footer Placeholder 3">
            <a:extLst>
              <a:ext uri="{FF2B5EF4-FFF2-40B4-BE49-F238E27FC236}">
                <a16:creationId xmlns:a16="http://schemas.microsoft.com/office/drawing/2014/main" id="{BCD6D2EE-8D20-D646-8431-A95C0F4B31C9}"/>
              </a:ext>
            </a:extLst>
          </p:cNvPr>
          <p:cNvSpPr>
            <a:spLocks noGrp="1"/>
          </p:cNvSpPr>
          <p:nvPr>
            <p:ph type="ftr" sz="quarter" idx="11"/>
          </p:nvPr>
        </p:nvSpPr>
        <p:spPr>
          <a:xfrm>
            <a:off x="914400" y="548640"/>
            <a:ext cx="3474720" cy="237744"/>
          </a:xfrm>
        </p:spPr>
        <p:txBody>
          <a:bodyPr anchor="ctr">
            <a:normAutofit/>
          </a:bodyPr>
          <a:lstStyle/>
          <a:p>
            <a:pPr algn="l">
              <a:lnSpc>
                <a:spcPct val="90000"/>
              </a:lnSpc>
              <a:spcAft>
                <a:spcPts val="600"/>
              </a:spcAft>
            </a:pPr>
            <a:r>
              <a:rPr lang="en-US" sz="1000">
                <a:solidFill>
                  <a:schemeClr val="bg1"/>
                </a:solidFill>
              </a:rPr>
              <a:t>Graph Data - Generic Presentation </a:t>
            </a:r>
          </a:p>
        </p:txBody>
      </p:sp>
      <p:graphicFrame>
        <p:nvGraphicFramePr>
          <p:cNvPr id="5" name="Content Placeholder 2">
            <a:extLst>
              <a:ext uri="{FF2B5EF4-FFF2-40B4-BE49-F238E27FC236}">
                <a16:creationId xmlns:a16="http://schemas.microsoft.com/office/drawing/2014/main" id="{386791AA-5138-484D-BA43-1A01D5A4ED81}"/>
              </a:ext>
            </a:extLst>
          </p:cNvPr>
          <p:cNvGraphicFramePr>
            <a:graphicFrameLocks noGrp="1"/>
          </p:cNvGraphicFramePr>
          <p:nvPr>
            <p:ph idx="1"/>
          </p:nvPr>
        </p:nvGraphicFramePr>
        <p:xfrm>
          <a:off x="6204923" y="4069080"/>
          <a:ext cx="4792257" cy="2042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46635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DCA8-839A-5849-B570-581A56E479BF}"/>
              </a:ext>
            </a:extLst>
          </p:cNvPr>
          <p:cNvSpPr>
            <a:spLocks noGrp="1"/>
          </p:cNvSpPr>
          <p:nvPr>
            <p:ph type="title"/>
          </p:nvPr>
        </p:nvSpPr>
        <p:spPr>
          <a:xfrm>
            <a:off x="6585263" y="2357700"/>
            <a:ext cx="4645250" cy="2889114"/>
          </a:xfrm>
        </p:spPr>
        <p:txBody>
          <a:bodyPr vert="horz" lIns="91440" tIns="45720" rIns="91440" bIns="45720" rtlCol="0" anchor="b">
            <a:normAutofit fontScale="90000"/>
          </a:bodyPr>
          <a:lstStyle/>
          <a:p>
            <a:r>
              <a:rPr lang="en-US" sz="6000" dirty="0"/>
              <a:t>Inference</a:t>
            </a:r>
            <a:br>
              <a:rPr lang="en-US" sz="6000" dirty="0"/>
            </a:br>
            <a:br>
              <a:rPr lang="en-US" sz="6000" dirty="0"/>
            </a:br>
            <a:r>
              <a:rPr lang="en-US" sz="6000" dirty="0"/>
              <a:t>New Ideas + Hypotheses</a:t>
            </a:r>
            <a:br>
              <a:rPr lang="en-US" sz="6000" dirty="0"/>
            </a:br>
            <a:br>
              <a:rPr lang="en-US" sz="6000" dirty="0"/>
            </a:br>
            <a:r>
              <a:rPr lang="en-US" sz="6000" dirty="0"/>
              <a:t>Patterns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Searching for meaning in complex db ">
            <a:extLst>
              <a:ext uri="{FF2B5EF4-FFF2-40B4-BE49-F238E27FC236}">
                <a16:creationId xmlns:a16="http://schemas.microsoft.com/office/drawing/2014/main" id="{FF51D13F-742F-EF48-B9FE-CA7C6DADAFC6}"/>
              </a:ext>
              <a:ext uri="{C183D7F6-B498-43B3-948B-1728B52AA6E4}">
                <adec:decorative xmlns:adec="http://schemas.microsoft.com/office/drawing/2017/decorative" val="0"/>
              </a:ext>
            </a:extLst>
          </p:cNvPr>
          <p:cNvPicPr>
            <a:picLocks noGrp="1" noChangeAspect="1"/>
          </p:cNvPicPr>
          <p:nvPr>
            <p:ph idx="1"/>
          </p:nvPr>
        </p:nvPicPr>
        <p:blipFill rotWithShape="1">
          <a:blip r:embed="rId3"/>
          <a:srcRect t="4682" r="1" b="1591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Slide Number Placeholder 6">
            <a:extLst>
              <a:ext uri="{FF2B5EF4-FFF2-40B4-BE49-F238E27FC236}">
                <a16:creationId xmlns:a16="http://schemas.microsoft.com/office/drawing/2014/main" id="{8916EEA4-FEC9-D644-9D12-6251330C0716}"/>
              </a:ext>
            </a:extLst>
          </p:cNvPr>
          <p:cNvSpPr>
            <a:spLocks noGrp="1"/>
          </p:cNvSpPr>
          <p:nvPr>
            <p:ph type="sldNum" sz="quarter" idx="12"/>
          </p:nvPr>
        </p:nvSpPr>
        <p:spPr/>
        <p:txBody>
          <a:bodyPr/>
          <a:lstStyle/>
          <a:p>
            <a:fld id="{AD13951F-41DF-824B-BDB6-B5C0F60D0109}" type="slidenum">
              <a:rPr lang="en-US" smtClean="0"/>
              <a:t>15</a:t>
            </a:fld>
            <a:endParaRPr lang="en-US"/>
          </a:p>
        </p:txBody>
      </p:sp>
      <p:sp>
        <p:nvSpPr>
          <p:cNvPr id="3" name="Footer Placeholder 2">
            <a:extLst>
              <a:ext uri="{FF2B5EF4-FFF2-40B4-BE49-F238E27FC236}">
                <a16:creationId xmlns:a16="http://schemas.microsoft.com/office/drawing/2014/main" id="{6A9A3D15-2541-6C6D-E8C3-07CDA94C881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00680204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44DC-E853-07DF-A0DA-F9DDEF59D0EC}"/>
              </a:ext>
            </a:extLst>
          </p:cNvPr>
          <p:cNvSpPr>
            <a:spLocks noGrp="1"/>
          </p:cNvSpPr>
          <p:nvPr>
            <p:ph type="title"/>
          </p:nvPr>
        </p:nvSpPr>
        <p:spPr/>
        <p:txBody>
          <a:bodyPr/>
          <a:lstStyle/>
          <a:p>
            <a:r>
              <a:rPr lang="en-US" dirty="0"/>
              <a:t>Why is Graph useful</a:t>
            </a:r>
          </a:p>
        </p:txBody>
      </p:sp>
      <p:graphicFrame>
        <p:nvGraphicFramePr>
          <p:cNvPr id="6" name="Table 6">
            <a:extLst>
              <a:ext uri="{FF2B5EF4-FFF2-40B4-BE49-F238E27FC236}">
                <a16:creationId xmlns:a16="http://schemas.microsoft.com/office/drawing/2014/main" id="{5E3EDD98-88CB-BF0E-509A-127D98A312A9}"/>
              </a:ext>
            </a:extLst>
          </p:cNvPr>
          <p:cNvGraphicFramePr>
            <a:graphicFrameLocks noGrp="1"/>
          </p:cNvGraphicFramePr>
          <p:nvPr>
            <p:ph idx="1"/>
          </p:nvPr>
        </p:nvGraphicFramePr>
        <p:xfrm>
          <a:off x="838200" y="1825625"/>
          <a:ext cx="10515600" cy="52679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081237129"/>
                    </a:ext>
                  </a:extLst>
                </a:gridCol>
                <a:gridCol w="2103120">
                  <a:extLst>
                    <a:ext uri="{9D8B030D-6E8A-4147-A177-3AD203B41FA5}">
                      <a16:colId xmlns:a16="http://schemas.microsoft.com/office/drawing/2014/main" val="1484838594"/>
                    </a:ext>
                  </a:extLst>
                </a:gridCol>
                <a:gridCol w="2103120">
                  <a:extLst>
                    <a:ext uri="{9D8B030D-6E8A-4147-A177-3AD203B41FA5}">
                      <a16:colId xmlns:a16="http://schemas.microsoft.com/office/drawing/2014/main" val="1620357529"/>
                    </a:ext>
                  </a:extLst>
                </a:gridCol>
                <a:gridCol w="2103120">
                  <a:extLst>
                    <a:ext uri="{9D8B030D-6E8A-4147-A177-3AD203B41FA5}">
                      <a16:colId xmlns:a16="http://schemas.microsoft.com/office/drawing/2014/main" val="1704775113"/>
                    </a:ext>
                  </a:extLst>
                </a:gridCol>
                <a:gridCol w="2103120">
                  <a:extLst>
                    <a:ext uri="{9D8B030D-6E8A-4147-A177-3AD203B41FA5}">
                      <a16:colId xmlns:a16="http://schemas.microsoft.com/office/drawing/2014/main" val="2963135883"/>
                    </a:ext>
                  </a:extLst>
                </a:gridCol>
              </a:tblGrid>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92461402"/>
                  </a:ext>
                </a:extLst>
              </a:tr>
              <a:tr h="370840">
                <a:tc>
                  <a:txBody>
                    <a:bodyPr/>
                    <a:lstStyle/>
                    <a:p>
                      <a:r>
                        <a:rPr lang="en-US" dirty="0">
                          <a:hlinkClick r:id="rId2"/>
                        </a:rPr>
                        <a:t>Network of nodes</a:t>
                      </a:r>
                      <a:endParaRPr lang="en-US" dirty="0"/>
                    </a:p>
                  </a:txBody>
                  <a:tcPr/>
                </a:tc>
                <a:tc>
                  <a:txBody>
                    <a:bodyPr/>
                    <a:lstStyle/>
                    <a:p>
                      <a:r>
                        <a:rPr lang="en-US" dirty="0" err="1"/>
                        <a:t>Veritices</a:t>
                      </a:r>
                      <a:r>
                        <a:rPr lang="en-US" dirty="0"/>
                        <a:t> joined by edges</a:t>
                      </a:r>
                    </a:p>
                  </a:txBody>
                  <a:tcPr/>
                </a:tc>
                <a:tc>
                  <a:txBody>
                    <a:bodyPr/>
                    <a:lstStyle/>
                    <a:p>
                      <a:r>
                        <a:rPr lang="en-US" dirty="0"/>
                        <a:t>3 types of edges</a:t>
                      </a:r>
                    </a:p>
                    <a:p>
                      <a:r>
                        <a:rPr lang="en-US" dirty="0"/>
                        <a:t>Uni-</a:t>
                      </a:r>
                      <a:r>
                        <a:rPr lang="en-US" dirty="0" err="1"/>
                        <a:t>directinal</a:t>
                      </a:r>
                      <a:endParaRPr lang="en-US" dirty="0"/>
                    </a:p>
                    <a:p>
                      <a:r>
                        <a:rPr lang="en-US" dirty="0"/>
                        <a:t>Bi-directional</a:t>
                      </a:r>
                    </a:p>
                    <a:p>
                      <a:r>
                        <a:rPr lang="en-US" dirty="0"/>
                        <a:t>No-direction I Line</a:t>
                      </a:r>
                    </a:p>
                  </a:txBody>
                  <a:tcPr/>
                </a:tc>
                <a:tc>
                  <a:txBody>
                    <a:bodyPr/>
                    <a:lstStyle/>
                    <a:p>
                      <a:r>
                        <a:rPr lang="en-US" dirty="0"/>
                        <a:t>Describes </a:t>
                      </a:r>
                    </a:p>
                    <a:p>
                      <a:r>
                        <a:rPr lang="en-US" dirty="0"/>
                        <a:t>Pathways, trees and DAG’s ( Directed Acyclic Graphs )</a:t>
                      </a:r>
                    </a:p>
                  </a:txBody>
                  <a:tcPr/>
                </a:tc>
                <a:tc>
                  <a:txBody>
                    <a:bodyPr/>
                    <a:lstStyle/>
                    <a:p>
                      <a:r>
                        <a:rPr lang="en-US" dirty="0"/>
                        <a:t>Semantic </a:t>
                      </a:r>
                      <a:br>
                        <a:rPr lang="en-US" dirty="0"/>
                      </a:br>
                      <a:r>
                        <a:rPr lang="en-US" dirty="0"/>
                        <a:t>native datatype is the Triple</a:t>
                      </a:r>
                    </a:p>
                    <a:p>
                      <a:endParaRPr lang="en-US" dirty="0"/>
                    </a:p>
                  </a:txBody>
                  <a:tcPr/>
                </a:tc>
                <a:extLst>
                  <a:ext uri="{0D108BD9-81ED-4DB2-BD59-A6C34878D82A}">
                    <a16:rowId xmlns:a16="http://schemas.microsoft.com/office/drawing/2014/main" val="3904259056"/>
                  </a:ext>
                </a:extLst>
              </a:tr>
              <a:tr h="370840">
                <a:tc>
                  <a:txBody>
                    <a:bodyPr/>
                    <a:lstStyle/>
                    <a:p>
                      <a:r>
                        <a:rPr lang="en-US" dirty="0"/>
                        <a:t>Points of data</a:t>
                      </a:r>
                    </a:p>
                  </a:txBody>
                  <a:tcPr/>
                </a:tc>
                <a:tc>
                  <a:txBody>
                    <a:bodyPr/>
                    <a:lstStyle/>
                    <a:p>
                      <a:r>
                        <a:rPr lang="en-US" dirty="0"/>
                        <a:t>Related by edges</a:t>
                      </a:r>
                    </a:p>
                  </a:txBody>
                  <a:tcPr/>
                </a:tc>
                <a:tc>
                  <a:txBody>
                    <a:bodyPr/>
                    <a:lstStyle/>
                    <a:p>
                      <a:endParaRPr lang="en-US" dirty="0"/>
                    </a:p>
                  </a:txBody>
                  <a:tcPr/>
                </a:tc>
                <a:tc>
                  <a:txBody>
                    <a:bodyPr/>
                    <a:lstStyle/>
                    <a:p>
                      <a:endParaRPr lang="en-US" dirty="0"/>
                    </a:p>
                  </a:txBody>
                  <a:tcPr/>
                </a:tc>
                <a:tc>
                  <a:txBody>
                    <a:bodyPr/>
                    <a:lstStyle/>
                    <a:p>
                      <a:r>
                        <a:rPr lang="en-US" dirty="0"/>
                        <a:t>3 parts</a:t>
                      </a:r>
                    </a:p>
                  </a:txBody>
                  <a:tcPr/>
                </a:tc>
                <a:extLst>
                  <a:ext uri="{0D108BD9-81ED-4DB2-BD59-A6C34878D82A}">
                    <a16:rowId xmlns:a16="http://schemas.microsoft.com/office/drawing/2014/main" val="302961585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Subject</a:t>
                      </a:r>
                    </a:p>
                  </a:txBody>
                  <a:tcPr/>
                </a:tc>
                <a:extLst>
                  <a:ext uri="{0D108BD9-81ED-4DB2-BD59-A6C34878D82A}">
                    <a16:rowId xmlns:a16="http://schemas.microsoft.com/office/drawing/2014/main" val="3493000214"/>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Predicate</a:t>
                      </a:r>
                    </a:p>
                  </a:txBody>
                  <a:tcPr/>
                </a:tc>
                <a:extLst>
                  <a:ext uri="{0D108BD9-81ED-4DB2-BD59-A6C34878D82A}">
                    <a16:rowId xmlns:a16="http://schemas.microsoft.com/office/drawing/2014/main" val="660911887"/>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Object</a:t>
                      </a:r>
                    </a:p>
                  </a:txBody>
                  <a:tcPr/>
                </a:tc>
                <a:extLst>
                  <a:ext uri="{0D108BD9-81ED-4DB2-BD59-A6C34878D82A}">
                    <a16:rowId xmlns:a16="http://schemas.microsoft.com/office/drawing/2014/main" val="75051875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SPO</a:t>
                      </a:r>
                    </a:p>
                  </a:txBody>
                  <a:tcPr/>
                </a:tc>
                <a:extLst>
                  <a:ext uri="{0D108BD9-81ED-4DB2-BD59-A6C34878D82A}">
                    <a16:rowId xmlns:a16="http://schemas.microsoft.com/office/drawing/2014/main" val="30939525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Example</a:t>
                      </a:r>
                    </a:p>
                  </a:txBody>
                  <a:tcPr/>
                </a:tc>
                <a:extLst>
                  <a:ext uri="{0D108BD9-81ED-4DB2-BD59-A6C34878D82A}">
                    <a16:rowId xmlns:a16="http://schemas.microsoft.com/office/drawing/2014/main" val="575741083"/>
                  </a:ext>
                </a:extLst>
              </a:tr>
              <a:tr h="370840">
                <a:tc>
                  <a:txBody>
                    <a:bodyPr/>
                    <a:lstStyle/>
                    <a:p>
                      <a:endParaRPr lang="en-US" dirty="0"/>
                    </a:p>
                  </a:txBody>
                  <a:tcPr/>
                </a:tc>
                <a:tc>
                  <a:txBody>
                    <a:bodyPr/>
                    <a:lstStyle/>
                    <a:p>
                      <a:r>
                        <a:rPr lang="en-US" dirty="0"/>
                        <a:t>Subject</a:t>
                      </a:r>
                    </a:p>
                  </a:txBody>
                  <a:tcPr/>
                </a:tc>
                <a:tc>
                  <a:txBody>
                    <a:bodyPr/>
                    <a:lstStyle/>
                    <a:p>
                      <a:r>
                        <a:rPr lang="en-US" dirty="0"/>
                        <a:t>Predicate</a:t>
                      </a:r>
                    </a:p>
                  </a:txBody>
                  <a:tcPr/>
                </a:tc>
                <a:tc>
                  <a:txBody>
                    <a:bodyPr/>
                    <a:lstStyle/>
                    <a:p>
                      <a:r>
                        <a:rPr lang="en-US" dirty="0"/>
                        <a:t>Object/Subject</a:t>
                      </a:r>
                    </a:p>
                  </a:txBody>
                  <a:tcPr/>
                </a:tc>
                <a:tc>
                  <a:txBody>
                    <a:bodyPr/>
                    <a:lstStyle/>
                    <a:p>
                      <a:r>
                        <a:rPr lang="en-US" dirty="0"/>
                        <a:t>Predicate</a:t>
                      </a:r>
                    </a:p>
                  </a:txBody>
                  <a:tcPr/>
                </a:tc>
                <a:extLst>
                  <a:ext uri="{0D108BD9-81ED-4DB2-BD59-A6C34878D82A}">
                    <a16:rowId xmlns:a16="http://schemas.microsoft.com/office/drawing/2014/main" val="3304444005"/>
                  </a:ext>
                </a:extLst>
              </a:tr>
              <a:tr h="370840">
                <a:tc>
                  <a:txBody>
                    <a:bodyPr/>
                    <a:lstStyle/>
                    <a:p>
                      <a:endParaRPr lang="en-US" dirty="0"/>
                    </a:p>
                  </a:txBody>
                  <a:tcPr/>
                </a:tc>
                <a:tc>
                  <a:txBody>
                    <a:bodyPr/>
                    <a:lstStyle/>
                    <a:p>
                      <a:r>
                        <a:rPr lang="en-US" dirty="0"/>
                        <a:t>Kevin Bacon</a:t>
                      </a:r>
                    </a:p>
                  </a:txBody>
                  <a:tcPr/>
                </a:tc>
                <a:tc>
                  <a:txBody>
                    <a:bodyPr/>
                    <a:lstStyle/>
                    <a:p>
                      <a:r>
                        <a:rPr lang="en-US" dirty="0"/>
                        <a:t>Co-acted-with</a:t>
                      </a:r>
                    </a:p>
                  </a:txBody>
                  <a:tcPr/>
                </a:tc>
                <a:tc>
                  <a:txBody>
                    <a:bodyPr/>
                    <a:lstStyle/>
                    <a:p>
                      <a:r>
                        <a:rPr lang="en-US" dirty="0" err="1"/>
                        <a:t>Rugter</a:t>
                      </a:r>
                      <a:r>
                        <a:rPr lang="en-US" dirty="0"/>
                        <a:t> Hauer</a:t>
                      </a:r>
                    </a:p>
                  </a:txBody>
                  <a:tcPr/>
                </a:tc>
                <a:tc>
                  <a:txBody>
                    <a:bodyPr/>
                    <a:lstStyle/>
                    <a:p>
                      <a:r>
                        <a:rPr lang="en-US" dirty="0" err="1"/>
                        <a:t>Professional_title</a:t>
                      </a:r>
                      <a:endParaRPr lang="en-US" dirty="0"/>
                    </a:p>
                  </a:txBody>
                  <a:tcPr/>
                </a:tc>
                <a:extLst>
                  <a:ext uri="{0D108BD9-81ED-4DB2-BD59-A6C34878D82A}">
                    <a16:rowId xmlns:a16="http://schemas.microsoft.com/office/drawing/2014/main" val="115757035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dated</a:t>
                      </a:r>
                    </a:p>
                  </a:txBody>
                  <a:tcPr/>
                </a:tc>
                <a:tc>
                  <a:txBody>
                    <a:bodyPr/>
                    <a:lstStyle/>
                    <a:p>
                      <a:r>
                        <a:rPr lang="en-US" dirty="0"/>
                        <a:t>Object</a:t>
                      </a:r>
                    </a:p>
                  </a:txBody>
                  <a:tcPr/>
                </a:tc>
                <a:extLst>
                  <a:ext uri="{0D108BD9-81ED-4DB2-BD59-A6C34878D82A}">
                    <a16:rowId xmlns:a16="http://schemas.microsoft.com/office/drawing/2014/main" val="234583043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Rachel Welch</a:t>
                      </a:r>
                    </a:p>
                  </a:txBody>
                  <a:tcPr/>
                </a:tc>
                <a:tc>
                  <a:txBody>
                    <a:bodyPr/>
                    <a:lstStyle/>
                    <a:p>
                      <a:r>
                        <a:rPr lang="en-US" dirty="0"/>
                        <a:t>Actor</a:t>
                      </a:r>
                    </a:p>
                  </a:txBody>
                  <a:tcPr/>
                </a:tc>
                <a:extLst>
                  <a:ext uri="{0D108BD9-81ED-4DB2-BD59-A6C34878D82A}">
                    <a16:rowId xmlns:a16="http://schemas.microsoft.com/office/drawing/2014/main" val="4036335831"/>
                  </a:ext>
                </a:extLst>
              </a:tr>
            </a:tbl>
          </a:graphicData>
        </a:graphic>
      </p:graphicFrame>
      <p:sp>
        <p:nvSpPr>
          <p:cNvPr id="5" name="Slide Number Placeholder 4">
            <a:extLst>
              <a:ext uri="{FF2B5EF4-FFF2-40B4-BE49-F238E27FC236}">
                <a16:creationId xmlns:a16="http://schemas.microsoft.com/office/drawing/2014/main" id="{EF7C7308-6A08-0CE3-7B23-F8C37B52848B}"/>
              </a:ext>
            </a:extLst>
          </p:cNvPr>
          <p:cNvSpPr>
            <a:spLocks noGrp="1"/>
          </p:cNvSpPr>
          <p:nvPr>
            <p:ph type="sldNum" sz="quarter" idx="12"/>
          </p:nvPr>
        </p:nvSpPr>
        <p:spPr/>
        <p:txBody>
          <a:bodyPr/>
          <a:lstStyle/>
          <a:p>
            <a:fld id="{AD13951F-41DF-824B-BDB6-B5C0F60D0109}" type="slidenum">
              <a:rPr lang="en-US" smtClean="0"/>
              <a:t>16</a:t>
            </a:fld>
            <a:endParaRPr lang="en-US"/>
          </a:p>
        </p:txBody>
      </p:sp>
      <p:sp>
        <p:nvSpPr>
          <p:cNvPr id="3" name="Footer Placeholder 2">
            <a:extLst>
              <a:ext uri="{FF2B5EF4-FFF2-40B4-BE49-F238E27FC236}">
                <a16:creationId xmlns:a16="http://schemas.microsoft.com/office/drawing/2014/main" id="{E933FD4F-DF45-782E-0E82-E8D42E0030FF}"/>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90194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55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9E943-1389-9D4F-BF1F-135C784C28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FOAF</a:t>
            </a:r>
            <a:br>
              <a:rPr lang="en-US" sz="2600" dirty="0">
                <a:solidFill>
                  <a:srgbClr val="FFFFFF"/>
                </a:solidFill>
              </a:rPr>
            </a:br>
            <a:br>
              <a:rPr lang="en-US" sz="2600" dirty="0">
                <a:solidFill>
                  <a:srgbClr val="FFFFFF"/>
                </a:solidFill>
              </a:rPr>
            </a:br>
            <a:r>
              <a:rPr lang="en-US" sz="2600" kern="1200" dirty="0">
                <a:solidFill>
                  <a:srgbClr val="FFFFFF"/>
                </a:solidFill>
                <a:latin typeface="+mj-lt"/>
                <a:ea typeface="+mj-ea"/>
                <a:cs typeface="+mj-cs"/>
              </a:rPr>
              <a:t>Six degrees of </a:t>
            </a:r>
            <a:r>
              <a:rPr lang="en-US" sz="2600" kern="1200" dirty="0" err="1">
                <a:solidFill>
                  <a:srgbClr val="FFFFFF"/>
                </a:solidFill>
                <a:latin typeface="+mj-lt"/>
                <a:ea typeface="+mj-ea"/>
                <a:cs typeface="+mj-cs"/>
              </a:rPr>
              <a:t>seperation</a:t>
            </a:r>
            <a:endParaRPr lang="en-US" sz="2600" kern="1200" dirty="0">
              <a:solidFill>
                <a:srgbClr val="FFFFFF"/>
              </a:solidFill>
              <a:latin typeface="+mj-lt"/>
              <a:ea typeface="+mj-ea"/>
              <a:cs typeface="+mj-cs"/>
            </a:endParaRPr>
          </a:p>
        </p:txBody>
      </p:sp>
      <p:pic>
        <p:nvPicPr>
          <p:cNvPr id="11" name="Picture 10" descr="A large clock mounted to the side&#10;&#10;Description automatically generated">
            <a:extLst>
              <a:ext uri="{FF2B5EF4-FFF2-40B4-BE49-F238E27FC236}">
                <a16:creationId xmlns:a16="http://schemas.microsoft.com/office/drawing/2014/main" id="{37F5A8F1-B6E6-2642-BF4D-CA37D12329B6}"/>
              </a:ext>
            </a:extLst>
          </p:cNvPr>
          <p:cNvPicPr>
            <a:picLocks noChangeAspect="1"/>
          </p:cNvPicPr>
          <p:nvPr/>
        </p:nvPicPr>
        <p:blipFill>
          <a:blip r:embed="rId3"/>
          <a:stretch>
            <a:fillRect/>
          </a:stretch>
        </p:blipFill>
        <p:spPr>
          <a:xfrm>
            <a:off x="4451417" y="961812"/>
            <a:ext cx="6362565" cy="4930987"/>
          </a:xfrm>
          <a:prstGeom prst="rect">
            <a:avLst/>
          </a:prstGeom>
        </p:spPr>
      </p:pic>
      <p:sp>
        <p:nvSpPr>
          <p:cNvPr id="8" name="Slide Number Placeholder 7">
            <a:extLst>
              <a:ext uri="{FF2B5EF4-FFF2-40B4-BE49-F238E27FC236}">
                <a16:creationId xmlns:a16="http://schemas.microsoft.com/office/drawing/2014/main" id="{A4FF1950-FAB9-D14D-BC10-980AACFE890A}"/>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AD13951F-41DF-824B-BDB6-B5C0F60D0109}" type="slidenum">
              <a:rPr lang="en-US">
                <a:solidFill>
                  <a:srgbClr val="898989"/>
                </a:solidFill>
              </a:rPr>
              <a:pPr>
                <a:spcAft>
                  <a:spcPts val="600"/>
                </a:spcAft>
              </a:pPr>
              <a:t>17</a:t>
            </a:fld>
            <a:endParaRPr lang="en-US">
              <a:solidFill>
                <a:srgbClr val="898989"/>
              </a:solidFill>
            </a:endParaRPr>
          </a:p>
        </p:txBody>
      </p:sp>
      <p:sp>
        <p:nvSpPr>
          <p:cNvPr id="3" name="Footer Placeholder 2">
            <a:extLst>
              <a:ext uri="{FF2B5EF4-FFF2-40B4-BE49-F238E27FC236}">
                <a16:creationId xmlns:a16="http://schemas.microsoft.com/office/drawing/2014/main" id="{88C0F62F-78CC-3DC0-702D-660DAA81CC03}"/>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46464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4C5F95F-7AC5-288C-0B4C-4602AA655D3F}"/>
              </a:ext>
            </a:extLst>
          </p:cNvPr>
          <p:cNvSpPr txBox="1"/>
          <p:nvPr/>
        </p:nvSpPr>
        <p:spPr>
          <a:xfrm>
            <a:off x="804672" y="2827419"/>
            <a:ext cx="5126896" cy="322762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br>
              <a:rPr lang="en-US" sz="1400" b="0" i="0" u="none" strike="noStrike">
                <a:solidFill>
                  <a:schemeClr val="tx2"/>
                </a:solidFill>
                <a:effectLst/>
                <a:hlinkClick r:id="rId2"/>
              </a:rPr>
            </a:br>
            <a:r>
              <a:rPr lang="en-US" sz="1400" b="1" i="0" u="none" strike="noStrike">
                <a:solidFill>
                  <a:schemeClr val="tx2"/>
                </a:solidFill>
                <a:effectLst/>
              </a:rPr>
              <a:t>AllegroGraph</a:t>
            </a:r>
            <a:r>
              <a:rPr lang="en-US" sz="1400" b="0" i="0" u="none" strike="noStrike">
                <a:solidFill>
                  <a:schemeClr val="tx2"/>
                </a:solidFill>
                <a:effectLst/>
              </a:rPr>
              <a:t> Database is unlike traditional relational databases</a:t>
            </a:r>
            <a:r>
              <a:rPr lang="en-US" sz="1400" b="0" i="0">
                <a:solidFill>
                  <a:schemeClr val="tx2"/>
                </a:solidFill>
                <a:effectLst/>
              </a:rPr>
              <a:t> or more recently developed NoSQL databases or </a:t>
            </a:r>
            <a:r>
              <a:rPr lang="en-US" sz="1400" b="0" i="0" u="none" strike="noStrike">
                <a:solidFill>
                  <a:schemeClr val="tx2"/>
                </a:solidFill>
                <a:effectLst/>
              </a:rPr>
              <a:t>simple property graphs,</a:t>
            </a:r>
            <a:r>
              <a:rPr lang="en-US" sz="1400" b="0" i="0">
                <a:solidFill>
                  <a:schemeClr val="tx2"/>
                </a:solidFill>
                <a:effectLst/>
              </a:rPr>
              <a:t> it employs a </a:t>
            </a:r>
            <a:r>
              <a:rPr lang="en-US" sz="1400" b="1" i="0">
                <a:solidFill>
                  <a:schemeClr val="tx2"/>
                </a:solidFill>
                <a:effectLst/>
              </a:rPr>
              <a:t>combination</a:t>
            </a:r>
            <a:r>
              <a:rPr lang="en-US" sz="1400" b="0" i="0">
                <a:solidFill>
                  <a:schemeClr val="tx2"/>
                </a:solidFill>
                <a:effectLst/>
              </a:rPr>
              <a:t> of </a:t>
            </a:r>
            <a:r>
              <a:rPr lang="en-US" sz="1400" b="1" i="0">
                <a:solidFill>
                  <a:schemeClr val="tx2"/>
                </a:solidFill>
                <a:effectLst/>
              </a:rPr>
              <a:t>semantic graph </a:t>
            </a:r>
            <a:r>
              <a:rPr lang="en-US" sz="1400" b="0" i="0">
                <a:solidFill>
                  <a:schemeClr val="tx2"/>
                </a:solidFill>
                <a:effectLst/>
              </a:rPr>
              <a:t>(</a:t>
            </a:r>
            <a:r>
              <a:rPr lang="en-US" sz="1400" b="1" i="0">
                <a:solidFill>
                  <a:schemeClr val="tx2"/>
                </a:solidFill>
                <a:effectLst/>
              </a:rPr>
              <a:t>RDF</a:t>
            </a:r>
            <a:r>
              <a:rPr lang="en-US" sz="1400" b="0" i="0">
                <a:solidFill>
                  <a:schemeClr val="tx2"/>
                </a:solidFill>
                <a:effectLst/>
              </a:rPr>
              <a:t>, OWL, </a:t>
            </a:r>
            <a:r>
              <a:rPr lang="en-US" sz="1400" b="1" i="0">
                <a:solidFill>
                  <a:schemeClr val="tx2"/>
                </a:solidFill>
                <a:effectLst/>
              </a:rPr>
              <a:t>SPARQL</a:t>
            </a:r>
            <a:r>
              <a:rPr lang="en-US" sz="1400" b="0" i="0">
                <a:solidFill>
                  <a:schemeClr val="tx2"/>
                </a:solidFill>
                <a:effectLst/>
              </a:rPr>
              <a:t>) and </a:t>
            </a:r>
            <a:r>
              <a:rPr lang="en-US" sz="1400" b="1" i="0">
                <a:solidFill>
                  <a:schemeClr val="tx2"/>
                </a:solidFill>
                <a:effectLst/>
              </a:rPr>
              <a:t>document</a:t>
            </a:r>
            <a:r>
              <a:rPr lang="en-US" sz="1400" b="0" i="0">
                <a:solidFill>
                  <a:schemeClr val="tx2"/>
                </a:solidFill>
                <a:effectLst/>
              </a:rPr>
              <a:t> (</a:t>
            </a:r>
            <a:r>
              <a:rPr lang="en-US" sz="1400" b="1" i="0">
                <a:solidFill>
                  <a:schemeClr val="tx2"/>
                </a:solidFill>
                <a:effectLst/>
              </a:rPr>
              <a:t>JSON</a:t>
            </a:r>
            <a:r>
              <a:rPr lang="en-US" sz="1400" b="0" i="0">
                <a:solidFill>
                  <a:schemeClr val="tx2"/>
                </a:solidFill>
                <a:effectLst/>
              </a:rPr>
              <a:t>, </a:t>
            </a:r>
            <a:r>
              <a:rPr lang="en-US" sz="1400" b="1" i="0">
                <a:solidFill>
                  <a:schemeClr val="tx2"/>
                </a:solidFill>
                <a:effectLst/>
              </a:rPr>
              <a:t>JSON-LD</a:t>
            </a:r>
            <a:r>
              <a:rPr lang="en-US" sz="1400" b="0" i="0">
                <a:solidFill>
                  <a:schemeClr val="tx2"/>
                </a:solidFill>
                <a:effectLst/>
              </a:rPr>
              <a:t>) </a:t>
            </a:r>
            <a:r>
              <a:rPr lang="en-US" sz="1400" b="1" i="0">
                <a:solidFill>
                  <a:schemeClr val="tx2"/>
                </a:solidFill>
                <a:effectLst/>
              </a:rPr>
              <a:t>technologies</a:t>
            </a:r>
            <a:r>
              <a:rPr lang="en-US" sz="1400" b="0" i="0">
                <a:solidFill>
                  <a:schemeClr val="tx2"/>
                </a:solidFill>
                <a:effectLst/>
              </a:rPr>
              <a:t> that </a:t>
            </a:r>
            <a:r>
              <a:rPr lang="en-US" sz="1400" b="1" i="1" u="sng">
                <a:solidFill>
                  <a:schemeClr val="tx2"/>
                </a:solidFill>
                <a:effectLst/>
                <a:highlight>
                  <a:srgbClr val="FFFF00"/>
                </a:highlight>
              </a:rPr>
              <a:t>process data with contextual and conceptual intelligence.</a:t>
            </a:r>
            <a:br>
              <a:rPr lang="en-US" sz="1400" b="0" i="0">
                <a:solidFill>
                  <a:schemeClr val="tx2"/>
                </a:solidFill>
                <a:effectLst/>
              </a:rPr>
            </a:br>
            <a:endParaRPr lang="en-US" sz="1400" b="0" i="0">
              <a:solidFill>
                <a:schemeClr val="tx2"/>
              </a:solidFill>
              <a:effectLst/>
            </a:endParaRPr>
          </a:p>
          <a:p>
            <a:pPr indent="-228600">
              <a:lnSpc>
                <a:spcPct val="90000"/>
              </a:lnSpc>
              <a:spcAft>
                <a:spcPts val="600"/>
              </a:spcAft>
              <a:buFont typeface="Arial" panose="020B0604020202020204" pitchFamily="34" charset="0"/>
              <a:buChar char="•"/>
            </a:pPr>
            <a:r>
              <a:rPr lang="en-US" sz="1400" b="0" i="0">
                <a:solidFill>
                  <a:schemeClr val="tx2"/>
                </a:solidFill>
                <a:effectLst/>
              </a:rPr>
              <a:t> </a:t>
            </a:r>
            <a:r>
              <a:rPr lang="en-US" sz="1400" b="1" i="0">
                <a:solidFill>
                  <a:schemeClr val="tx2"/>
                </a:solidFill>
                <a:effectLst/>
              </a:rPr>
              <a:t>AllegroGraph</a:t>
            </a:r>
            <a:r>
              <a:rPr lang="en-US" sz="1400" b="0" i="0">
                <a:solidFill>
                  <a:schemeClr val="tx2"/>
                </a:solidFill>
                <a:effectLst/>
              </a:rPr>
              <a:t> with </a:t>
            </a:r>
            <a:r>
              <a:rPr lang="en-US" sz="1400" b="1" i="0">
                <a:solidFill>
                  <a:schemeClr val="tx2"/>
                </a:solidFill>
                <a:effectLst/>
              </a:rPr>
              <a:t>FedShard™</a:t>
            </a:r>
            <a:r>
              <a:rPr lang="en-US" sz="1400" b="0" i="0">
                <a:solidFill>
                  <a:schemeClr val="tx2"/>
                </a:solidFill>
                <a:effectLst/>
              </a:rPr>
              <a:t> is able to </a:t>
            </a:r>
            <a:r>
              <a:rPr lang="en-US" sz="1400" b="1" i="1" u="sng">
                <a:solidFill>
                  <a:schemeClr val="tx2"/>
                </a:solidFill>
                <a:effectLst/>
                <a:highlight>
                  <a:srgbClr val="FFFF00"/>
                </a:highlight>
              </a:rPr>
              <a:t>run queries of unprecedented complexity</a:t>
            </a:r>
            <a:r>
              <a:rPr lang="en-US" sz="1400" b="0" i="0">
                <a:solidFill>
                  <a:schemeClr val="tx2"/>
                </a:solidFill>
                <a:effectLst/>
              </a:rPr>
              <a:t> to support </a:t>
            </a:r>
            <a:r>
              <a:rPr lang="en-US" sz="1400" b="1" i="0">
                <a:solidFill>
                  <a:schemeClr val="tx2"/>
                </a:solidFill>
                <a:effectLst/>
              </a:rPr>
              <a:t>predictive</a:t>
            </a:r>
            <a:r>
              <a:rPr lang="en-US" sz="1400" b="0" i="0">
                <a:solidFill>
                  <a:schemeClr val="tx2"/>
                </a:solidFill>
                <a:effectLst/>
              </a:rPr>
              <a:t> </a:t>
            </a:r>
            <a:r>
              <a:rPr lang="en-US" sz="1400" b="1" i="0">
                <a:solidFill>
                  <a:schemeClr val="tx2"/>
                </a:solidFill>
                <a:effectLst/>
              </a:rPr>
              <a:t>analytics</a:t>
            </a:r>
            <a:r>
              <a:rPr lang="en-US" sz="1400" b="0" i="0">
                <a:solidFill>
                  <a:schemeClr val="tx2"/>
                </a:solidFill>
                <a:effectLst/>
              </a:rPr>
              <a:t> that </a:t>
            </a:r>
            <a:r>
              <a:rPr lang="en-US" sz="1400" b="0" i="0" u="none" strike="noStrike">
                <a:solidFill>
                  <a:schemeClr val="tx2"/>
                </a:solidFill>
                <a:effectLst/>
              </a:rPr>
              <a:t>help companies make </a:t>
            </a:r>
            <a:r>
              <a:rPr lang="en-US" sz="1400" b="1" i="0" u="none" strike="noStrike">
                <a:solidFill>
                  <a:schemeClr val="tx2"/>
                </a:solidFill>
                <a:effectLst/>
              </a:rPr>
              <a:t>better, real-time decisions</a:t>
            </a:r>
            <a:r>
              <a:rPr lang="en-US" sz="1400" b="1" i="0" u="none" strike="noStrike">
                <a:solidFill>
                  <a:schemeClr val="tx2"/>
                </a:solidFill>
                <a:effectLst/>
                <a:hlinkClick r:id="rId3"/>
              </a:rPr>
              <a:t>.</a:t>
            </a:r>
            <a:endParaRPr lang="en-US" sz="1400" b="1" i="0" u="none" strike="noStrike">
              <a:solidFill>
                <a:schemeClr val="tx2"/>
              </a:solidFill>
              <a:effectLst/>
            </a:endParaRPr>
          </a:p>
          <a:p>
            <a:pPr indent="-228600">
              <a:lnSpc>
                <a:spcPct val="90000"/>
              </a:lnSpc>
              <a:spcAft>
                <a:spcPts val="600"/>
              </a:spcAft>
              <a:buFont typeface="Arial" panose="020B0604020202020204" pitchFamily="34" charset="0"/>
              <a:buChar char="•"/>
            </a:pPr>
            <a:endParaRPr lang="en-US" sz="1400">
              <a:solidFill>
                <a:schemeClr val="tx2"/>
              </a:solidFill>
            </a:endParaRPr>
          </a:p>
          <a:p>
            <a:pPr indent="-228600">
              <a:lnSpc>
                <a:spcPct val="90000"/>
              </a:lnSpc>
              <a:spcAft>
                <a:spcPts val="600"/>
              </a:spcAft>
              <a:buFont typeface="Arial" panose="020B0604020202020204" pitchFamily="34" charset="0"/>
              <a:buChar char="•"/>
            </a:pPr>
            <a:r>
              <a:rPr lang="en-US" sz="1400" b="0" i="0">
                <a:solidFill>
                  <a:schemeClr val="tx2"/>
                </a:solidFill>
                <a:effectLst/>
              </a:rPr>
              <a:t> </a:t>
            </a:r>
            <a:r>
              <a:rPr lang="en-US" sz="1400" b="1" i="0">
                <a:solidFill>
                  <a:schemeClr val="tx2"/>
                </a:solidFill>
                <a:effectLst/>
              </a:rPr>
              <a:t>AllegroGraph</a:t>
            </a:r>
            <a:r>
              <a:rPr lang="en-US" sz="1400" b="0" i="0">
                <a:solidFill>
                  <a:schemeClr val="tx2"/>
                </a:solidFill>
                <a:effectLst/>
              </a:rPr>
              <a:t> is designed to integrate with large corporate databases to build </a:t>
            </a:r>
            <a:r>
              <a:rPr lang="en-US" sz="1400" b="1" i="0">
                <a:solidFill>
                  <a:schemeClr val="tx2"/>
                </a:solidFill>
                <a:effectLst/>
              </a:rPr>
              <a:t>Knowledge Graphs for better business insigh</a:t>
            </a:r>
            <a:r>
              <a:rPr lang="en-US" sz="1400" b="0" i="0">
                <a:solidFill>
                  <a:schemeClr val="tx2"/>
                </a:solidFill>
                <a:effectLst/>
              </a:rPr>
              <a:t>ts.</a:t>
            </a:r>
            <a:endParaRPr lang="en-US" sz="1400">
              <a:solidFill>
                <a:schemeClr val="tx2"/>
              </a:solidFill>
            </a:endParaRPr>
          </a:p>
          <a:p>
            <a:pPr indent="-228600">
              <a:lnSpc>
                <a:spcPct val="90000"/>
              </a:lnSpc>
              <a:spcAft>
                <a:spcPts val="600"/>
              </a:spcAft>
              <a:buFont typeface="Arial" panose="020B0604020202020204" pitchFamily="34" charset="0"/>
              <a:buChar char="•"/>
            </a:pPr>
            <a:endParaRPr lang="en-US" sz="1400">
              <a:solidFill>
                <a:schemeClr val="tx2"/>
              </a:solidFill>
            </a:endParaRPr>
          </a:p>
        </p:txBody>
      </p:sp>
      <p:sp>
        <p:nvSpPr>
          <p:cNvPr id="3" name="Footer Placeholder 2">
            <a:extLst>
              <a:ext uri="{FF2B5EF4-FFF2-40B4-BE49-F238E27FC236}">
                <a16:creationId xmlns:a16="http://schemas.microsoft.com/office/drawing/2014/main" id="{BABFB280-C990-0482-75CF-CBB7E08A0FB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6">
            <a:extLst>
              <a:ext uri="{FF2B5EF4-FFF2-40B4-BE49-F238E27FC236}">
                <a16:creationId xmlns:a16="http://schemas.microsoft.com/office/drawing/2014/main" id="{7987BE10-7505-C5C1-3E09-0F1DC421D764}"/>
              </a:ext>
            </a:extLst>
          </p:cNvPr>
          <p:cNvPicPr>
            <a:picLocks noChangeAspect="1"/>
          </p:cNvPicPr>
          <p:nvPr/>
        </p:nvPicPr>
        <p:blipFill>
          <a:blip r:embed="rId4"/>
          <a:stretch>
            <a:fillRect/>
          </a:stretch>
        </p:blipFill>
        <p:spPr>
          <a:xfrm>
            <a:off x="6432635" y="3123728"/>
            <a:ext cx="4954693" cy="1758915"/>
          </a:xfrm>
          <a:prstGeom prst="rect">
            <a:avLst/>
          </a:prstGeom>
        </p:spPr>
      </p:pic>
      <p:sp>
        <p:nvSpPr>
          <p:cNvPr id="4" name="Slide Number Placeholder 3">
            <a:extLst>
              <a:ext uri="{FF2B5EF4-FFF2-40B4-BE49-F238E27FC236}">
                <a16:creationId xmlns:a16="http://schemas.microsoft.com/office/drawing/2014/main" id="{A47918E3-29E4-76DE-5853-7C2CF9E44F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smtClean="0"/>
              <a:pPr>
                <a:spcAft>
                  <a:spcPts val="600"/>
                </a:spcAft>
              </a:pPr>
              <a:t>18</a:t>
            </a:fld>
            <a:endParaRPr lang="en-US"/>
          </a:p>
        </p:txBody>
      </p:sp>
      <p:sp>
        <p:nvSpPr>
          <p:cNvPr id="9" name="Title 1">
            <a:extLst>
              <a:ext uri="{FF2B5EF4-FFF2-40B4-BE49-F238E27FC236}">
                <a16:creationId xmlns:a16="http://schemas.microsoft.com/office/drawing/2014/main" id="{F2524CFC-CC3B-FD3F-5C18-15894DF5E0B5}"/>
              </a:ext>
            </a:extLst>
          </p:cNvPr>
          <p:cNvSpPr txBox="1">
            <a:spLocks/>
          </p:cNvSpPr>
          <p:nvPr/>
        </p:nvSpPr>
        <p:spPr>
          <a:xfrm>
            <a:off x="1179576" y="1261423"/>
            <a:ext cx="9829800" cy="1325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chemeClr val="tx2"/>
                </a:solidFill>
                <a:latin typeface="IBM Plex Mono" panose="020B0509050203000203" pitchFamily="49" charset="77"/>
              </a:rPr>
              <a:t>AllegroGraph</a:t>
            </a:r>
            <a:r>
              <a:rPr lang="en-US" sz="3600" dirty="0">
                <a:solidFill>
                  <a:schemeClr val="tx2"/>
                </a:solidFill>
                <a:latin typeface="IBM Plex Mono" panose="020B0509050203000203" pitchFamily="49" charset="77"/>
              </a:rPr>
              <a:t> - Overview</a:t>
            </a:r>
          </a:p>
        </p:txBody>
      </p:sp>
    </p:spTree>
    <p:extLst>
      <p:ext uri="{BB962C8B-B14F-4D97-AF65-F5344CB8AC3E}">
        <p14:creationId xmlns:p14="http://schemas.microsoft.com/office/powerpoint/2010/main" val="2097380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34EE9-17D3-BD4C-AEB5-36E76A3EB01D}"/>
              </a:ext>
            </a:extLst>
          </p:cNvPr>
          <p:cNvSpPr>
            <a:spLocks noGrp="1"/>
          </p:cNvSpPr>
          <p:nvPr>
            <p:ph type="title"/>
          </p:nvPr>
        </p:nvSpPr>
        <p:spPr>
          <a:xfrm>
            <a:off x="10014624" y="233893"/>
            <a:ext cx="5120561" cy="1325563"/>
          </a:xfrm>
        </p:spPr>
        <p:txBody>
          <a:bodyPr vert="horz" lIns="91440" tIns="45720" rIns="91440" bIns="45720" rtlCol="0">
            <a:normAutofit/>
          </a:bodyPr>
          <a:lstStyle/>
          <a:p>
            <a:r>
              <a:rPr lang="en-US" dirty="0"/>
              <a:t> Graph</a:t>
            </a:r>
          </a:p>
        </p:txBody>
      </p:sp>
      <p:sp>
        <p:nvSpPr>
          <p:cNvPr id="3" name="Content Placeholder 2">
            <a:extLst>
              <a:ext uri="{FF2B5EF4-FFF2-40B4-BE49-F238E27FC236}">
                <a16:creationId xmlns:a16="http://schemas.microsoft.com/office/drawing/2014/main" id="{5DCD4476-F7A1-3446-9DE1-9B9DC025FD35}"/>
              </a:ext>
            </a:extLst>
          </p:cNvPr>
          <p:cNvSpPr>
            <a:spLocks noGrp="1"/>
          </p:cNvSpPr>
          <p:nvPr>
            <p:ph idx="1"/>
          </p:nvPr>
        </p:nvSpPr>
        <p:spPr>
          <a:xfrm>
            <a:off x="1193775" y="4682331"/>
            <a:ext cx="6479771" cy="1537494"/>
          </a:xfrm>
        </p:spPr>
        <p:txBody>
          <a:bodyPr vert="horz" lIns="91440" tIns="45720" rIns="91440" bIns="45720" rtlCol="0">
            <a:normAutofit/>
          </a:bodyPr>
          <a:lstStyle/>
          <a:p>
            <a:pPr marL="0" indent="0">
              <a:buNone/>
            </a:pPr>
            <a:r>
              <a:rPr lang="en-US" b="1" dirty="0"/>
              <a:t>Points</a:t>
            </a:r>
            <a:endParaRPr lang="en-US" dirty="0"/>
          </a:p>
          <a:p>
            <a:pPr marL="0" indent="0" algn="r">
              <a:buNone/>
            </a:pPr>
            <a:br>
              <a:rPr lang="en-US" dirty="0"/>
            </a:br>
            <a:r>
              <a:rPr lang="en-US" b="1" dirty="0"/>
              <a:t>Edges</a:t>
            </a:r>
            <a:endParaRPr lang="en-US" dirty="0"/>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Matrix 4 ">
            <a:extLst>
              <a:ext uri="{FF2B5EF4-FFF2-40B4-BE49-F238E27FC236}">
                <a16:creationId xmlns:a16="http://schemas.microsoft.com/office/drawing/2014/main" id="{6B6FEBBE-6B16-5D4C-A279-E06E572765E2}"/>
              </a:ext>
            </a:extLst>
          </p:cNvPr>
          <p:cNvPicPr>
            <a:picLocks noChangeAspect="1"/>
          </p:cNvPicPr>
          <p:nvPr/>
        </p:nvPicPr>
        <p:blipFill rotWithShape="1">
          <a:blip r:embed="rId3"/>
          <a:srcRect r="12477"/>
          <a:stretch/>
        </p:blipFill>
        <p:spPr>
          <a:xfrm>
            <a:off x="7836829" y="2751600"/>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52" name="Arc 5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descr="A close-up of a spider web&#10;&#10;Description automatically generated with low confidence">
            <a:extLst>
              <a:ext uri="{FF2B5EF4-FFF2-40B4-BE49-F238E27FC236}">
                <a16:creationId xmlns:a16="http://schemas.microsoft.com/office/drawing/2014/main" id="{8CE8195B-FFD4-553D-3746-210C81CDE31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129"/>
                    </a14:imgEffect>
                    <a14:imgEffect>
                      <a14:saturation sat="0"/>
                    </a14:imgEffect>
                  </a14:imgLayer>
                </a14:imgProps>
              </a:ext>
            </a:extLst>
          </a:blip>
          <a:srcRect t="11661" r="-3" b="-3"/>
          <a:stretch/>
        </p:blipFill>
        <p:spPr>
          <a:xfrm>
            <a:off x="-597455" y="-1340429"/>
            <a:ext cx="6266355" cy="5355770"/>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5" name="Slide Number Placeholder 4">
            <a:extLst>
              <a:ext uri="{FF2B5EF4-FFF2-40B4-BE49-F238E27FC236}">
                <a16:creationId xmlns:a16="http://schemas.microsoft.com/office/drawing/2014/main" id="{A51B8161-40D0-A24F-9304-9114E0CC3CBF}"/>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ormAutofit/>
          </a:bodyPr>
          <a:lstStyle/>
          <a:p>
            <a:pPr>
              <a:lnSpc>
                <a:spcPct val="90000"/>
              </a:lnSpc>
              <a:spcAft>
                <a:spcPts val="600"/>
              </a:spcAft>
              <a:defRPr/>
            </a:pPr>
            <a:fld id="{AD13951F-41DF-824B-BDB6-B5C0F60D0109}" type="slidenum">
              <a:rPr lang="en-US">
                <a:solidFill>
                  <a:srgbClr val="FFFFFF"/>
                </a:solidFill>
                <a:latin typeface="Calibri" panose="020F0502020204030204"/>
              </a:rPr>
              <a:pPr>
                <a:lnSpc>
                  <a:spcPct val="90000"/>
                </a:lnSpc>
                <a:spcAft>
                  <a:spcPts val="600"/>
                </a:spcAft>
                <a:defRPr/>
              </a:pPr>
              <a:t>1</a:t>
            </a:fld>
            <a:endParaRPr lang="en-US">
              <a:solidFill>
                <a:srgbClr val="FFFFFF"/>
              </a:solidFill>
              <a:latin typeface="Calibri" panose="020F0502020204030204"/>
            </a:endParaRPr>
          </a:p>
        </p:txBody>
      </p:sp>
      <p:sp>
        <p:nvSpPr>
          <p:cNvPr id="6" name="Footer Placeholder 5">
            <a:extLst>
              <a:ext uri="{FF2B5EF4-FFF2-40B4-BE49-F238E27FC236}">
                <a16:creationId xmlns:a16="http://schemas.microsoft.com/office/drawing/2014/main" id="{C19F65F0-5333-500C-6D47-2CE715876DA3}"/>
              </a:ext>
            </a:extLst>
          </p:cNvPr>
          <p:cNvSpPr>
            <a:spLocks noGrp="1"/>
          </p:cNvSpPr>
          <p:nvPr>
            <p:ph type="ftr" sz="quarter" idx="11"/>
          </p:nvPr>
        </p:nvSpPr>
        <p:spPr/>
        <p:txBody>
          <a:bodyPr/>
          <a:lstStyle/>
          <a:p>
            <a:r>
              <a:rPr lang="en-US" dirty="0"/>
              <a:t>Graph Data - Generic Presentation </a:t>
            </a:r>
          </a:p>
        </p:txBody>
      </p:sp>
    </p:spTree>
    <p:extLst>
      <p:ext uri="{BB962C8B-B14F-4D97-AF65-F5344CB8AC3E}">
        <p14:creationId xmlns:p14="http://schemas.microsoft.com/office/powerpoint/2010/main" val="457019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6D5F2-F689-9A1D-5C75-8C77516D76A1}"/>
              </a:ext>
            </a:extLst>
          </p:cNvPr>
          <p:cNvSpPr>
            <a:spLocks noGrp="1"/>
          </p:cNvSpPr>
          <p:nvPr>
            <p:ph type="title"/>
          </p:nvPr>
        </p:nvSpPr>
        <p:spPr>
          <a:xfrm>
            <a:off x="1179576" y="1261423"/>
            <a:ext cx="9829800" cy="1325880"/>
          </a:xfrm>
        </p:spPr>
        <p:txBody>
          <a:bodyPr vert="horz" lIns="91440" tIns="45720" rIns="91440" bIns="45720" rtlCol="0" anchor="b">
            <a:normAutofit/>
          </a:bodyPr>
          <a:lstStyle/>
          <a:p>
            <a:pPr algn="ctr"/>
            <a:r>
              <a:rPr lang="en-US" sz="3600" kern="1200" dirty="0" err="1">
                <a:solidFill>
                  <a:schemeClr val="tx2"/>
                </a:solidFill>
                <a:latin typeface="IBM Plex Mono" panose="020B0509050203000203" pitchFamily="49" charset="77"/>
              </a:rPr>
              <a:t>AllegroGraph</a:t>
            </a:r>
            <a:r>
              <a:rPr lang="en-US" sz="3600" kern="1200" dirty="0">
                <a:solidFill>
                  <a:schemeClr val="tx2"/>
                </a:solidFill>
                <a:latin typeface="IBM Plex Mono" panose="020B0509050203000203" pitchFamily="49" charset="77"/>
              </a:rPr>
              <a:t> – Some Use Cases</a:t>
            </a:r>
          </a:p>
        </p:txBody>
      </p:sp>
      <p:grpSp>
        <p:nvGrpSpPr>
          <p:cNvPr id="15" name="Group 14">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6" name="Freeform: Shape 15">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 Placeholder 3">
            <a:extLst>
              <a:ext uri="{FF2B5EF4-FFF2-40B4-BE49-F238E27FC236}">
                <a16:creationId xmlns:a16="http://schemas.microsoft.com/office/drawing/2014/main" id="{04249F7B-7D79-A123-3157-0E4158B65809}"/>
              </a:ext>
            </a:extLst>
          </p:cNvPr>
          <p:cNvSpPr txBox="1">
            <a:spLocks/>
          </p:cNvSpPr>
          <p:nvPr/>
        </p:nvSpPr>
        <p:spPr>
          <a:xfrm>
            <a:off x="804672" y="2827419"/>
            <a:ext cx="5126896" cy="3227626"/>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r>
              <a:rPr lang="en-US" sz="1500" dirty="0">
                <a:solidFill>
                  <a:schemeClr val="tx2"/>
                </a:solidFill>
              </a:rPr>
              <a:t>Medical  Research </a:t>
            </a:r>
          </a:p>
          <a:p>
            <a:pPr marL="285750"/>
            <a:r>
              <a:rPr lang="en-US" sz="1500" dirty="0">
                <a:solidFill>
                  <a:schemeClr val="tx2"/>
                </a:solidFill>
              </a:rPr>
              <a:t>Bio-Informatics</a:t>
            </a:r>
          </a:p>
          <a:p>
            <a:pPr marL="285750"/>
            <a:r>
              <a:rPr lang="en-US" sz="1500" dirty="0" err="1">
                <a:solidFill>
                  <a:schemeClr val="tx2"/>
                </a:solidFill>
              </a:rPr>
              <a:t>SecDevOps</a:t>
            </a:r>
            <a:endParaRPr lang="en-US" sz="1500" dirty="0">
              <a:solidFill>
                <a:schemeClr val="tx2"/>
              </a:solidFill>
            </a:endParaRPr>
          </a:p>
          <a:p>
            <a:pPr marL="285750"/>
            <a:r>
              <a:rPr lang="en-US" sz="1500" dirty="0">
                <a:solidFill>
                  <a:schemeClr val="tx2"/>
                </a:solidFill>
              </a:rPr>
              <a:t>Portfolio Analysis</a:t>
            </a:r>
          </a:p>
          <a:p>
            <a:pPr marL="285750"/>
            <a:r>
              <a:rPr lang="en-US" sz="1500" dirty="0">
                <a:solidFill>
                  <a:schemeClr val="tx2"/>
                </a:solidFill>
              </a:rPr>
              <a:t>Fraud detection – AML</a:t>
            </a:r>
          </a:p>
          <a:p>
            <a:pPr marL="285750"/>
            <a:r>
              <a:rPr lang="en-US" sz="1500" dirty="0">
                <a:solidFill>
                  <a:schemeClr val="tx2"/>
                </a:solidFill>
              </a:rPr>
              <a:t>ML/Data mining</a:t>
            </a:r>
          </a:p>
          <a:p>
            <a:pPr marL="285750"/>
            <a:r>
              <a:rPr lang="en-US" sz="1500" dirty="0">
                <a:solidFill>
                  <a:schemeClr val="tx2"/>
                </a:solidFill>
              </a:rPr>
              <a:t>Social Networks - FOAF </a:t>
            </a:r>
          </a:p>
          <a:p>
            <a:pPr marL="57150" indent="0">
              <a:buNone/>
            </a:pPr>
            <a:endParaRPr lang="en-US" sz="1500" dirty="0">
              <a:solidFill>
                <a:schemeClr val="tx2"/>
              </a:solidFill>
            </a:endParaRPr>
          </a:p>
          <a:p>
            <a:endParaRPr lang="en-US" sz="1500" dirty="0">
              <a:solidFill>
                <a:schemeClr val="tx2"/>
              </a:solidFill>
            </a:endParaRPr>
          </a:p>
          <a:p>
            <a:pPr marL="342900"/>
            <a:endParaRPr lang="en-US" sz="1500" dirty="0">
              <a:solidFill>
                <a:schemeClr val="tx2"/>
              </a:solidFill>
            </a:endParaRPr>
          </a:p>
          <a:p>
            <a:pPr marL="114300" indent="0">
              <a:buNone/>
            </a:pPr>
            <a:r>
              <a:rPr lang="en-US" sz="1500" dirty="0">
                <a:solidFill>
                  <a:schemeClr val="tx2"/>
                </a:solidFill>
                <a:hlinkClick r:id="rId3"/>
              </a:rPr>
              <a:t>See more:  Financial and Banking industry use cases</a:t>
            </a:r>
            <a:br>
              <a:rPr lang="en-US" sz="1500" dirty="0">
                <a:solidFill>
                  <a:schemeClr val="tx2"/>
                </a:solidFill>
              </a:rPr>
            </a:br>
            <a:endParaRPr lang="en-US" sz="1500" dirty="0">
              <a:solidFill>
                <a:schemeClr val="tx2"/>
              </a:solidFill>
            </a:endParaRPr>
          </a:p>
        </p:txBody>
      </p:sp>
      <p:sp>
        <p:nvSpPr>
          <p:cNvPr id="3" name="Footer Placeholder 2">
            <a:extLst>
              <a:ext uri="{FF2B5EF4-FFF2-40B4-BE49-F238E27FC236}">
                <a16:creationId xmlns:a16="http://schemas.microsoft.com/office/drawing/2014/main" id="{D036B7B2-E05B-0F80-7E0C-85E0B595119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grpSp>
        <p:nvGrpSpPr>
          <p:cNvPr id="21" name="Group 20">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2" name="Freeform: Shape 21">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6">
            <a:extLst>
              <a:ext uri="{FF2B5EF4-FFF2-40B4-BE49-F238E27FC236}">
                <a16:creationId xmlns:a16="http://schemas.microsoft.com/office/drawing/2014/main" id="{9E7DE8BA-C6DD-2D2D-BF0F-0B5ADD8321B2}"/>
              </a:ext>
            </a:extLst>
          </p:cNvPr>
          <p:cNvPicPr>
            <a:picLocks noChangeAspect="1"/>
          </p:cNvPicPr>
          <p:nvPr/>
        </p:nvPicPr>
        <p:blipFill>
          <a:blip r:embed="rId4"/>
          <a:stretch>
            <a:fillRect/>
          </a:stretch>
        </p:blipFill>
        <p:spPr>
          <a:xfrm>
            <a:off x="6054683" y="3357865"/>
            <a:ext cx="4954693" cy="1758915"/>
          </a:xfrm>
          <a:prstGeom prst="rect">
            <a:avLst/>
          </a:prstGeom>
        </p:spPr>
      </p:pic>
      <p:sp>
        <p:nvSpPr>
          <p:cNvPr id="4" name="Slide Number Placeholder 3">
            <a:extLst>
              <a:ext uri="{FF2B5EF4-FFF2-40B4-BE49-F238E27FC236}">
                <a16:creationId xmlns:a16="http://schemas.microsoft.com/office/drawing/2014/main" id="{AECAAFD1-85AA-9C9D-FC55-F284D89C5A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smtClean="0"/>
              <a:pPr>
                <a:spcAft>
                  <a:spcPts val="600"/>
                </a:spcAft>
              </a:pPr>
              <a:t>19</a:t>
            </a:fld>
            <a:endParaRPr lang="en-US"/>
          </a:p>
        </p:txBody>
      </p:sp>
    </p:spTree>
    <p:extLst>
      <p:ext uri="{BB962C8B-B14F-4D97-AF65-F5344CB8AC3E}">
        <p14:creationId xmlns:p14="http://schemas.microsoft.com/office/powerpoint/2010/main" val="2792515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A4CE4-F1E5-7E31-54B7-51C3A05600BD}"/>
              </a:ext>
            </a:extLst>
          </p:cNvPr>
          <p:cNvSpPr>
            <a:spLocks noGrp="1"/>
          </p:cNvSpPr>
          <p:nvPr>
            <p:ph type="ftr" sz="quarter" idx="11"/>
          </p:nvPr>
        </p:nvSpPr>
        <p:spPr/>
        <p:txBody>
          <a:bodyPr/>
          <a:lstStyle/>
          <a:p>
            <a:r>
              <a:rPr lang="en-US"/>
              <a:t>Graph Data - Generic Presentation </a:t>
            </a:r>
          </a:p>
        </p:txBody>
      </p:sp>
      <p:sp>
        <p:nvSpPr>
          <p:cNvPr id="3" name="Slide Number Placeholder 2">
            <a:extLst>
              <a:ext uri="{FF2B5EF4-FFF2-40B4-BE49-F238E27FC236}">
                <a16:creationId xmlns:a16="http://schemas.microsoft.com/office/drawing/2014/main" id="{7B932D11-D182-A93D-F439-AE6B31AC73C4}"/>
              </a:ext>
            </a:extLst>
          </p:cNvPr>
          <p:cNvSpPr>
            <a:spLocks noGrp="1"/>
          </p:cNvSpPr>
          <p:nvPr>
            <p:ph type="sldNum" sz="quarter" idx="12"/>
          </p:nvPr>
        </p:nvSpPr>
        <p:spPr/>
        <p:txBody>
          <a:bodyPr/>
          <a:lstStyle/>
          <a:p>
            <a:fld id="{AD13951F-41DF-824B-BDB6-B5C0F60D0109}" type="slidenum">
              <a:rPr lang="en-US" smtClean="0"/>
              <a:t>20</a:t>
            </a:fld>
            <a:endParaRPr lang="en-US"/>
          </a:p>
        </p:txBody>
      </p:sp>
      <p:sp>
        <p:nvSpPr>
          <p:cNvPr id="4" name="TextBox 3">
            <a:extLst>
              <a:ext uri="{FF2B5EF4-FFF2-40B4-BE49-F238E27FC236}">
                <a16:creationId xmlns:a16="http://schemas.microsoft.com/office/drawing/2014/main" id="{B1F78D13-7EDE-5ED7-35C8-DFE45D5B2992}"/>
              </a:ext>
            </a:extLst>
          </p:cNvPr>
          <p:cNvSpPr txBox="1"/>
          <p:nvPr/>
        </p:nvSpPr>
        <p:spPr>
          <a:xfrm>
            <a:off x="2015836" y="2209800"/>
            <a:ext cx="3502882" cy="830997"/>
          </a:xfrm>
          <a:prstGeom prst="rect">
            <a:avLst/>
          </a:prstGeom>
          <a:noFill/>
        </p:spPr>
        <p:txBody>
          <a:bodyPr wrap="none" rtlCol="0">
            <a:spAutoFit/>
          </a:bodyPr>
          <a:lstStyle/>
          <a:p>
            <a:r>
              <a:rPr lang="en-US" sz="4800" dirty="0">
                <a:latin typeface="IBM Plex Mono" panose="020B0509050203000203" pitchFamily="49" charset="77"/>
              </a:rPr>
              <a:t>Demo Time</a:t>
            </a:r>
          </a:p>
        </p:txBody>
      </p:sp>
    </p:spTree>
    <p:extLst>
      <p:ext uri="{BB962C8B-B14F-4D97-AF65-F5344CB8AC3E}">
        <p14:creationId xmlns:p14="http://schemas.microsoft.com/office/powerpoint/2010/main" val="1833139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AF8FBF9-3197-2706-055F-16366DF70AA3}"/>
              </a:ext>
            </a:extLst>
          </p:cNvPr>
          <p:cNvPicPr>
            <a:picLocks noChangeAspect="1"/>
          </p:cNvPicPr>
          <p:nvPr/>
        </p:nvPicPr>
        <p:blipFill rotWithShape="1">
          <a:blip r:embed="rId3"/>
          <a:srcRect b="25000"/>
          <a:stretch/>
        </p:blipFill>
        <p:spPr>
          <a:xfrm>
            <a:off x="502981" y="136525"/>
            <a:ext cx="12191999" cy="6857990"/>
          </a:xfrm>
          <a:prstGeom prst="rect">
            <a:avLst/>
          </a:prstGeom>
        </p:spPr>
      </p:pic>
      <p:sp>
        <p:nvSpPr>
          <p:cNvPr id="2" name="Title 1">
            <a:extLst>
              <a:ext uri="{FF2B5EF4-FFF2-40B4-BE49-F238E27FC236}">
                <a16:creationId xmlns:a16="http://schemas.microsoft.com/office/drawing/2014/main" id="{03BED1E3-BA0E-0A40-AA77-F3EA28CE2DA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hlinkClick r:id="rId4"/>
              </a:rPr>
              <a:t>Online Demo - Common Eye Colors</a:t>
            </a:r>
            <a:endParaRPr lang="en-US" sz="5200" dirty="0">
              <a:solidFill>
                <a:srgbClr val="FFFFFF"/>
              </a:solidFill>
            </a:endParaRPr>
          </a:p>
        </p:txBody>
      </p:sp>
      <p:sp>
        <p:nvSpPr>
          <p:cNvPr id="3" name="Footer Placeholder 2">
            <a:extLst>
              <a:ext uri="{FF2B5EF4-FFF2-40B4-BE49-F238E27FC236}">
                <a16:creationId xmlns:a16="http://schemas.microsoft.com/office/drawing/2014/main" id="{6265EFD4-FBA0-5123-D654-EAC58E85AD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Graph Data - Generic Presentation </a:t>
            </a:r>
          </a:p>
        </p:txBody>
      </p:sp>
      <p:sp>
        <p:nvSpPr>
          <p:cNvPr id="4" name="Slide Number Placeholder 3">
            <a:extLst>
              <a:ext uri="{FF2B5EF4-FFF2-40B4-BE49-F238E27FC236}">
                <a16:creationId xmlns:a16="http://schemas.microsoft.com/office/drawing/2014/main" id="{FA49CC32-0A53-7D44-9B6C-8C788A74CD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D13951F-41DF-824B-BDB6-B5C0F60D0109}" type="slidenum">
              <a:rPr lang="en-US" smtClean="0">
                <a:solidFill>
                  <a:srgbClr val="FFFFFF"/>
                </a:solidFill>
                <a:latin typeface="Calibri" panose="020F0502020204030204"/>
              </a:rPr>
              <a:pPr>
                <a:spcAft>
                  <a:spcPts val="600"/>
                </a:spcAft>
                <a:defRPr/>
              </a:pPr>
              <a:t>21</a:t>
            </a:fld>
            <a:endParaRPr lang="en-US">
              <a:solidFill>
                <a:srgbClr val="FFFFFF"/>
              </a:solidFill>
              <a:latin typeface="Calibri" panose="020F0502020204030204"/>
            </a:endParaRPr>
          </a:p>
        </p:txBody>
      </p:sp>
      <p:sp>
        <p:nvSpPr>
          <p:cNvPr id="8" name="TextBox 7">
            <a:extLst>
              <a:ext uri="{FF2B5EF4-FFF2-40B4-BE49-F238E27FC236}">
                <a16:creationId xmlns:a16="http://schemas.microsoft.com/office/drawing/2014/main" id="{F31E84EF-8EAE-A99F-43F8-D18768BE6FD6}"/>
              </a:ext>
            </a:extLst>
          </p:cNvPr>
          <p:cNvSpPr txBox="1"/>
          <p:nvPr/>
        </p:nvSpPr>
        <p:spPr>
          <a:xfrm>
            <a:off x="1475101" y="4540216"/>
            <a:ext cx="5631863" cy="707886"/>
          </a:xfrm>
          <a:prstGeom prst="rect">
            <a:avLst/>
          </a:prstGeom>
          <a:noFill/>
        </p:spPr>
        <p:txBody>
          <a:bodyPr wrap="none" rtlCol="0">
            <a:spAutoFit/>
          </a:bodyPr>
          <a:lstStyle/>
          <a:p>
            <a:r>
              <a:rPr lang="en-US" sz="4000" dirty="0"/>
              <a:t>Try out SPARQL - </a:t>
            </a:r>
            <a:r>
              <a:rPr lang="en-US" sz="4000" dirty="0" err="1"/>
              <a:t>WikiData</a:t>
            </a:r>
            <a:endParaRPr lang="en-US" sz="4000" dirty="0"/>
          </a:p>
        </p:txBody>
      </p:sp>
    </p:spTree>
    <p:extLst>
      <p:ext uri="{BB962C8B-B14F-4D97-AF65-F5344CB8AC3E}">
        <p14:creationId xmlns:p14="http://schemas.microsoft.com/office/powerpoint/2010/main" val="2359853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0D7B-0BEA-1409-FCE8-01032DFAA4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Modeling Data</a:t>
            </a:r>
          </a:p>
        </p:txBody>
      </p:sp>
      <p:sp>
        <p:nvSpPr>
          <p:cNvPr id="3" name="Text Placeholder 2">
            <a:extLst>
              <a:ext uri="{FF2B5EF4-FFF2-40B4-BE49-F238E27FC236}">
                <a16:creationId xmlns:a16="http://schemas.microsoft.com/office/drawing/2014/main" id="{FF7DD715-7C37-8AB6-DFC7-12417D8F4889}"/>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2000" kern="1200">
                <a:solidFill>
                  <a:srgbClr val="FFFFFF"/>
                </a:solidFill>
                <a:latin typeface="+mn-lt"/>
                <a:ea typeface="+mn-ea"/>
                <a:cs typeface="+mn-cs"/>
              </a:rPr>
              <a:t>https://www.wikidata.org/wiki/Help:About_data</a:t>
            </a:r>
          </a:p>
        </p:txBody>
      </p:sp>
      <p:sp>
        <p:nvSpPr>
          <p:cNvPr id="4" name="Footer Placeholder 3">
            <a:extLst>
              <a:ext uri="{FF2B5EF4-FFF2-40B4-BE49-F238E27FC236}">
                <a16:creationId xmlns:a16="http://schemas.microsoft.com/office/drawing/2014/main" id="{E5484536-6758-632A-04AB-219A7C383E2E}"/>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Graph Data - Generic Presentation </a:t>
            </a:r>
          </a:p>
        </p:txBody>
      </p:sp>
      <p:pic>
        <p:nvPicPr>
          <p:cNvPr id="6" name="Picture 5">
            <a:extLst>
              <a:ext uri="{FF2B5EF4-FFF2-40B4-BE49-F238E27FC236}">
                <a16:creationId xmlns:a16="http://schemas.microsoft.com/office/drawing/2014/main" id="{9B2FC71A-AC47-79C9-3F04-DE79DA084806}"/>
              </a:ext>
            </a:extLst>
          </p:cNvPr>
          <p:cNvPicPr>
            <a:picLocks noChangeAspect="1"/>
          </p:cNvPicPr>
          <p:nvPr/>
        </p:nvPicPr>
        <p:blipFill>
          <a:blip r:embed="rId3"/>
          <a:stretch>
            <a:fillRect/>
          </a:stretch>
        </p:blipFill>
        <p:spPr>
          <a:xfrm>
            <a:off x="599505" y="1966293"/>
            <a:ext cx="10992988" cy="4452160"/>
          </a:xfrm>
          <a:prstGeom prst="rect">
            <a:avLst/>
          </a:prstGeom>
        </p:spPr>
      </p:pic>
      <p:sp>
        <p:nvSpPr>
          <p:cNvPr id="5" name="Slide Number Placeholder 4">
            <a:extLst>
              <a:ext uri="{FF2B5EF4-FFF2-40B4-BE49-F238E27FC236}">
                <a16:creationId xmlns:a16="http://schemas.microsoft.com/office/drawing/2014/main" id="{63C0F199-369C-86C5-D51E-37F764316386}"/>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D13951F-41DF-824B-BDB6-B5C0F60D0109}"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Tree>
    <p:extLst>
      <p:ext uri="{BB962C8B-B14F-4D97-AF65-F5344CB8AC3E}">
        <p14:creationId xmlns:p14="http://schemas.microsoft.com/office/powerpoint/2010/main" val="297804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1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1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Understanding </a:t>
            </a:r>
            <a:r>
              <a:rPr lang="en-US" sz="2800" kern="1200">
                <a:solidFill>
                  <a:schemeClr val="tx1"/>
                </a:solidFill>
                <a:latin typeface="+mj-lt"/>
                <a:ea typeface="+mj-ea"/>
                <a:cs typeface="+mj-cs"/>
                <a:hlinkClick r:id="rId3"/>
              </a:rPr>
              <a:t>[Wiki] Data </a:t>
            </a:r>
            <a:r>
              <a:rPr lang="en-US" sz="2800" kern="1200">
                <a:solidFill>
                  <a:schemeClr val="tx1"/>
                </a:solidFill>
                <a:latin typeface="+mj-lt"/>
                <a:ea typeface="+mj-ea"/>
                <a:cs typeface="+mj-cs"/>
              </a:rPr>
              <a:t>in the real-world</a:t>
            </a:r>
          </a:p>
        </p:txBody>
      </p:sp>
      <p:sp>
        <p:nvSpPr>
          <p:cNvPr id="32" name="Rectangle 2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1C92DB95-ECD5-231D-E6FF-9710DE700FCF}"/>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2000" b="0" i="0" dirty="0">
                <a:effectLst/>
              </a:rPr>
              <a:t>Structured data refers to data that has been organized and is stored in a defined way, often with the intention to encode meaning and </a:t>
            </a:r>
            <a:r>
              <a:rPr lang="en-US" sz="2000" b="1" i="0" dirty="0">
                <a:effectLst/>
              </a:rPr>
              <a:t>preserve the relationships between different data points within a dataset </a:t>
            </a:r>
            <a:r>
              <a:rPr lang="en-US" sz="2000" b="0" i="0" dirty="0">
                <a:effectLst/>
              </a:rPr>
              <a:t>… </a:t>
            </a:r>
            <a:br>
              <a:rPr lang="en-US" sz="2000" b="0" i="0" dirty="0">
                <a:effectLst/>
              </a:rPr>
            </a:br>
            <a:br>
              <a:rPr lang="en-US" sz="2000" b="0" i="0" dirty="0">
                <a:effectLst/>
              </a:rPr>
            </a:br>
            <a:r>
              <a:rPr lang="en-US" sz="2000" b="0" i="0" dirty="0">
                <a:effectLst/>
                <a:hlinkClick r:id="rId3"/>
              </a:rPr>
              <a:t>read more about WikiData …</a:t>
            </a:r>
            <a:endParaRPr lang="en-US" sz="2000" b="0" i="0" dirty="0">
              <a:effectLst/>
            </a:endParaRPr>
          </a:p>
          <a:p>
            <a:pPr marL="0" indent="0">
              <a:buNone/>
            </a:pPr>
            <a:endParaRPr lang="en-US" sz="1700" b="0" i="0" dirty="0">
              <a:effectLst/>
            </a:endParaRPr>
          </a:p>
          <a:p>
            <a:endParaRPr lang="en-US" sz="1700" dirty="0"/>
          </a:p>
        </p:txBody>
      </p:sp>
      <p:pic>
        <p:nvPicPr>
          <p:cNvPr id="11" name="Picture 10">
            <a:extLst>
              <a:ext uri="{FF2B5EF4-FFF2-40B4-BE49-F238E27FC236}">
                <a16:creationId xmlns:a16="http://schemas.microsoft.com/office/drawing/2014/main" id="{9D745176-3876-1485-F65C-5BB2B00114B7}"/>
              </a:ext>
            </a:extLst>
          </p:cNvPr>
          <p:cNvPicPr>
            <a:picLocks noChangeAspect="1"/>
          </p:cNvPicPr>
          <p:nvPr/>
        </p:nvPicPr>
        <p:blipFill>
          <a:blip r:embed="rId4"/>
          <a:stretch>
            <a:fillRect/>
          </a:stretch>
        </p:blipFill>
        <p:spPr>
          <a:xfrm>
            <a:off x="5148931" y="841248"/>
            <a:ext cx="6426513" cy="5276088"/>
          </a:xfrm>
          <a:prstGeom prst="rect">
            <a:avLst/>
          </a:prstGeom>
        </p:spPr>
      </p:pic>
      <p:sp>
        <p:nvSpPr>
          <p:cNvPr id="3" name="Footer Placeholder 2">
            <a:extLst>
              <a:ext uri="{FF2B5EF4-FFF2-40B4-BE49-F238E27FC236}">
                <a16:creationId xmlns:a16="http://schemas.microsoft.com/office/drawing/2014/main" id="{08C4C468-5573-288F-53C1-D1DC57CF8DA6}"/>
              </a:ext>
            </a:extLst>
          </p:cNvPr>
          <p:cNvSpPr>
            <a:spLocks noGrp="1"/>
          </p:cNvSpPr>
          <p:nvPr>
            <p:ph type="ftr" sz="quarter" idx="11"/>
          </p:nvPr>
        </p:nvSpPr>
        <p:spPr>
          <a:xfrm>
            <a:off x="4901184" y="6356350"/>
            <a:ext cx="4114800" cy="365125"/>
          </a:xfrm>
        </p:spPr>
        <p:txBody>
          <a:bodyPr vert="horz" lIns="91440" tIns="45720" rIns="91440" bIns="45720" rtlCol="0" anchor="ctr">
            <a:normAutofit/>
          </a:bodyPr>
          <a:lstStyle/>
          <a:p>
            <a:pPr algn="l">
              <a:spcAft>
                <a:spcPts val="600"/>
              </a:spcAft>
            </a:pPr>
            <a:r>
              <a:rPr lang="en-US" kern="1200">
                <a:solidFill>
                  <a:schemeClr val="tx1">
                    <a:lumMod val="50000"/>
                    <a:lumOff val="50000"/>
                  </a:schemeClr>
                </a:solidFill>
                <a:latin typeface="+mn-lt"/>
                <a:ea typeface="+mn-ea"/>
                <a:cs typeface="+mn-cs"/>
              </a:rPr>
              <a:t>Graph Data - Generic Presentation </a:t>
            </a:r>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9695688" y="6356350"/>
            <a:ext cx="2121408" cy="365125"/>
          </a:xfrm>
        </p:spPr>
        <p:txBody>
          <a:bodyPr vert="horz" lIns="91440" tIns="45720" rIns="91440" bIns="45720" rtlCol="0" anchor="ctr">
            <a:normAutofit/>
          </a:bodyPr>
          <a:lstStyle/>
          <a:p>
            <a:pPr>
              <a:spcAft>
                <a:spcPts val="600"/>
              </a:spcAft>
            </a:pPr>
            <a:fld id="{AD13951F-41DF-824B-BDB6-B5C0F60D0109}" type="slidenum">
              <a:rPr lang="en-US">
                <a:solidFill>
                  <a:schemeClr val="tx1">
                    <a:lumMod val="50000"/>
                    <a:lumOff val="50000"/>
                  </a:schemeClr>
                </a:solidFill>
              </a:rPr>
              <a:pPr>
                <a:spcAft>
                  <a:spcPts val="600"/>
                </a:spcAft>
              </a:pPr>
              <a:t>23</a:t>
            </a:fld>
            <a:endParaRPr lang="en-US">
              <a:solidFill>
                <a:schemeClr val="tx1">
                  <a:lumMod val="50000"/>
                  <a:lumOff val="50000"/>
                </a:schemeClr>
              </a:solidFill>
            </a:endParaRPr>
          </a:p>
        </p:txBody>
      </p:sp>
    </p:spTree>
    <p:extLst>
      <p:ext uri="{BB962C8B-B14F-4D97-AF65-F5344CB8AC3E}">
        <p14:creationId xmlns:p14="http://schemas.microsoft.com/office/powerpoint/2010/main" val="4081426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D1E3-BA0E-0A40-AA77-F3EA28CE2DAC}"/>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Demo</a:t>
            </a:r>
          </a:p>
        </p:txBody>
      </p:sp>
      <p:pic>
        <p:nvPicPr>
          <p:cNvPr id="5" name="Picture 4">
            <a:extLst>
              <a:ext uri="{FF2B5EF4-FFF2-40B4-BE49-F238E27FC236}">
                <a16:creationId xmlns:a16="http://schemas.microsoft.com/office/drawing/2014/main" id="{6D944ED2-0913-A442-AB84-A1B7CD17382D}"/>
              </a:ext>
            </a:extLst>
          </p:cNvPr>
          <p:cNvPicPr>
            <a:picLocks noChangeAspect="1"/>
          </p:cNvPicPr>
          <p:nvPr/>
        </p:nvPicPr>
        <p:blipFill rotWithShape="1">
          <a:blip r:embed="rId3"/>
          <a:srcRect t="7407"/>
          <a:stretch/>
        </p:blipFill>
        <p:spPr>
          <a:xfrm>
            <a:off x="5600543" y="3760437"/>
            <a:ext cx="5854023" cy="2195270"/>
          </a:xfrm>
          <a:prstGeom prst="rect">
            <a:avLst/>
          </a:prstGeom>
        </p:spPr>
      </p:pic>
      <p:sp>
        <p:nvSpPr>
          <p:cNvPr id="3" name="Footer Placeholder 2">
            <a:extLst>
              <a:ext uri="{FF2B5EF4-FFF2-40B4-BE49-F238E27FC236}">
                <a16:creationId xmlns:a16="http://schemas.microsoft.com/office/drawing/2014/main" id="{6265EFD4-FBA0-5123-D654-EAC58E85AD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sp>
        <p:nvSpPr>
          <p:cNvPr id="4" name="Slide Number Placeholder 3">
            <a:extLst>
              <a:ext uri="{FF2B5EF4-FFF2-40B4-BE49-F238E27FC236}">
                <a16:creationId xmlns:a16="http://schemas.microsoft.com/office/drawing/2014/main" id="{FA49CC32-0A53-7D44-9B6C-8C788A74CD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D13951F-41DF-824B-BDB6-B5C0F60D0109}" type="slidenum">
              <a:rPr lang="en-US"/>
              <a:pPr>
                <a:spcAft>
                  <a:spcPts val="600"/>
                </a:spcAft>
                <a:defRPr/>
              </a:pPr>
              <a:t>24</a:t>
            </a:fld>
            <a:endParaRPr lang="en-US"/>
          </a:p>
        </p:txBody>
      </p:sp>
      <p:sp>
        <p:nvSpPr>
          <p:cNvPr id="6" name="TextBox 5">
            <a:extLst>
              <a:ext uri="{FF2B5EF4-FFF2-40B4-BE49-F238E27FC236}">
                <a16:creationId xmlns:a16="http://schemas.microsoft.com/office/drawing/2014/main" id="{AC9199CE-9DD6-E355-F925-4F4DF9987EE5}"/>
              </a:ext>
            </a:extLst>
          </p:cNvPr>
          <p:cNvSpPr txBox="1"/>
          <p:nvPr/>
        </p:nvSpPr>
        <p:spPr>
          <a:xfrm>
            <a:off x="1550504" y="3260035"/>
            <a:ext cx="2585516" cy="646331"/>
          </a:xfrm>
          <a:prstGeom prst="rect">
            <a:avLst/>
          </a:prstGeom>
          <a:noFill/>
        </p:spPr>
        <p:txBody>
          <a:bodyPr wrap="none" rtlCol="0">
            <a:spAutoFit/>
          </a:bodyPr>
          <a:lstStyle/>
          <a:p>
            <a:r>
              <a:rPr lang="en-US" dirty="0" err="1"/>
              <a:t>AllegroGraph</a:t>
            </a:r>
            <a:r>
              <a:rPr lang="en-US" dirty="0"/>
              <a:t> – web view </a:t>
            </a:r>
          </a:p>
          <a:p>
            <a:r>
              <a:rPr lang="en-US" dirty="0"/>
              <a:t>Gruff web view</a:t>
            </a:r>
          </a:p>
        </p:txBody>
      </p:sp>
    </p:spTree>
    <p:extLst>
      <p:ext uri="{BB962C8B-B14F-4D97-AF65-F5344CB8AC3E}">
        <p14:creationId xmlns:p14="http://schemas.microsoft.com/office/powerpoint/2010/main" val="3459661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A368-3502-074B-8587-8D907D30F7A2}"/>
              </a:ext>
            </a:extLst>
          </p:cNvPr>
          <p:cNvSpPr>
            <a:spLocks noGrp="1"/>
          </p:cNvSpPr>
          <p:nvPr>
            <p:ph type="title"/>
          </p:nvPr>
        </p:nvSpPr>
        <p:spPr/>
        <p:txBody>
          <a:bodyPr/>
          <a:lstStyle/>
          <a:p>
            <a:r>
              <a:rPr lang="en-US" dirty="0"/>
              <a:t>Semantic/Graph database top ranked</a:t>
            </a:r>
          </a:p>
        </p:txBody>
      </p:sp>
      <p:sp>
        <p:nvSpPr>
          <p:cNvPr id="5" name="Slide Number Placeholder 4">
            <a:extLst>
              <a:ext uri="{FF2B5EF4-FFF2-40B4-BE49-F238E27FC236}">
                <a16:creationId xmlns:a16="http://schemas.microsoft.com/office/drawing/2014/main" id="{A2D61C46-383D-4947-A1FE-38A2376E9A89}"/>
              </a:ext>
            </a:extLst>
          </p:cNvPr>
          <p:cNvSpPr>
            <a:spLocks noGrp="1"/>
          </p:cNvSpPr>
          <p:nvPr>
            <p:ph type="sldNum" sz="quarter" idx="12"/>
          </p:nvPr>
        </p:nvSpPr>
        <p:spPr/>
        <p:txBody>
          <a:bodyPr/>
          <a:lstStyle/>
          <a:p>
            <a:fld id="{AD13951F-41DF-824B-BDB6-B5C0F60D0109}" type="slidenum">
              <a:rPr lang="en-US" smtClean="0"/>
              <a:t>25</a:t>
            </a:fld>
            <a:endParaRPr lang="en-US"/>
          </a:p>
        </p:txBody>
      </p:sp>
      <p:sp>
        <p:nvSpPr>
          <p:cNvPr id="6" name="Rectangle 5">
            <a:extLst>
              <a:ext uri="{FF2B5EF4-FFF2-40B4-BE49-F238E27FC236}">
                <a16:creationId xmlns:a16="http://schemas.microsoft.com/office/drawing/2014/main" id="{D007CAAF-8D0C-61EE-DD31-2E101CB244FE}"/>
              </a:ext>
            </a:extLst>
          </p:cNvPr>
          <p:cNvSpPr/>
          <p:nvPr/>
        </p:nvSpPr>
        <p:spPr>
          <a:xfrm>
            <a:off x="4865225" y="3229755"/>
            <a:ext cx="7326775" cy="3032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t>"top 6 graph databases"                                                                                                                </a:t>
            </a:r>
          </a:p>
          <a:p>
            <a:pPr marL="0" indent="0">
              <a:buNone/>
            </a:pPr>
            <a:endParaRPr lang="en-US" dirty="0"/>
          </a:p>
          <a:p>
            <a:pPr marL="0" indent="0">
              <a:buNone/>
            </a:pPr>
            <a:r>
              <a:rPr lang="en-US" dirty="0"/>
              <a:t>1. Neo4j</a:t>
            </a:r>
          </a:p>
          <a:p>
            <a:pPr marL="0" indent="0">
              <a:buNone/>
            </a:pPr>
            <a:r>
              <a:rPr lang="en-US" i="1" dirty="0"/>
              <a:t>2. Amazon Neptune</a:t>
            </a:r>
          </a:p>
          <a:p>
            <a:pPr marL="0" indent="0">
              <a:buNone/>
            </a:pPr>
            <a:r>
              <a:rPr lang="en-US" dirty="0"/>
              <a:t>3. </a:t>
            </a:r>
            <a:r>
              <a:rPr lang="en-US" dirty="0" err="1"/>
              <a:t>OrientDB</a:t>
            </a:r>
            <a:endParaRPr lang="en-US" dirty="0"/>
          </a:p>
          <a:p>
            <a:pPr marL="0" indent="0">
              <a:buNone/>
            </a:pPr>
            <a:r>
              <a:rPr lang="en-US" dirty="0"/>
              <a:t>4. </a:t>
            </a:r>
            <a:r>
              <a:rPr lang="en-US" dirty="0" err="1"/>
              <a:t>ArangoDB</a:t>
            </a:r>
            <a:endParaRPr lang="en-US" dirty="0"/>
          </a:p>
          <a:p>
            <a:pPr marL="0" indent="0">
              <a:buNone/>
            </a:pPr>
            <a:r>
              <a:rPr lang="en-US" dirty="0"/>
              <a:t>5. </a:t>
            </a:r>
            <a:r>
              <a:rPr lang="en-US" dirty="0" err="1"/>
              <a:t>FlockDB</a:t>
            </a:r>
            <a:endParaRPr lang="en-US" dirty="0"/>
          </a:p>
          <a:p>
            <a:pPr marL="0" indent="0">
              <a:buNone/>
            </a:pPr>
            <a:r>
              <a:rPr lang="en-US" dirty="0"/>
              <a:t>6. </a:t>
            </a:r>
            <a:r>
              <a:rPr lang="en-US" dirty="0" err="1"/>
              <a:t>AllegroGraph</a:t>
            </a:r>
            <a:endParaRPr lang="en-US" dirty="0"/>
          </a:p>
          <a:p>
            <a:pPr algn="ctr"/>
            <a:endParaRPr lang="en-US" dirty="0"/>
          </a:p>
        </p:txBody>
      </p:sp>
      <p:sp>
        <p:nvSpPr>
          <p:cNvPr id="9" name="TextBox 8">
            <a:extLst>
              <a:ext uri="{FF2B5EF4-FFF2-40B4-BE49-F238E27FC236}">
                <a16:creationId xmlns:a16="http://schemas.microsoft.com/office/drawing/2014/main" id="{AC1377D2-D803-3733-C26D-08D0653F20F7}"/>
              </a:ext>
            </a:extLst>
          </p:cNvPr>
          <p:cNvSpPr txBox="1"/>
          <p:nvPr/>
        </p:nvSpPr>
        <p:spPr>
          <a:xfrm>
            <a:off x="3202975" y="1863634"/>
            <a:ext cx="1787036" cy="1200329"/>
          </a:xfrm>
          <a:prstGeom prst="rect">
            <a:avLst/>
          </a:prstGeom>
          <a:noFill/>
        </p:spPr>
        <p:txBody>
          <a:bodyPr wrap="square" rtlCol="0">
            <a:spAutoFit/>
          </a:bodyPr>
          <a:lstStyle/>
          <a:p>
            <a:r>
              <a:rPr lang="en-US" dirty="0"/>
              <a:t>Neo4j</a:t>
            </a:r>
          </a:p>
          <a:p>
            <a:r>
              <a:rPr lang="en-US" dirty="0" err="1"/>
              <a:t>AmazonNeptune</a:t>
            </a:r>
            <a:endParaRPr lang="en-US" dirty="0"/>
          </a:p>
          <a:p>
            <a:r>
              <a:rPr lang="en-US" dirty="0" err="1"/>
              <a:t>AllegroGraph</a:t>
            </a:r>
            <a:endParaRPr lang="en-US" dirty="0"/>
          </a:p>
          <a:p>
            <a:r>
              <a:rPr lang="en-US" dirty="0"/>
              <a:t>Cosmos DB</a:t>
            </a:r>
          </a:p>
        </p:txBody>
      </p:sp>
      <p:pic>
        <p:nvPicPr>
          <p:cNvPr id="14" name="Picture 13">
            <a:extLst>
              <a:ext uri="{FF2B5EF4-FFF2-40B4-BE49-F238E27FC236}">
                <a16:creationId xmlns:a16="http://schemas.microsoft.com/office/drawing/2014/main" id="{EEE40AF5-2E5F-7D5C-F2A6-C81A2FDEB039}"/>
              </a:ext>
            </a:extLst>
          </p:cNvPr>
          <p:cNvPicPr>
            <a:picLocks noChangeAspect="1"/>
          </p:cNvPicPr>
          <p:nvPr/>
        </p:nvPicPr>
        <p:blipFill>
          <a:blip r:embed="rId3"/>
          <a:stretch>
            <a:fillRect/>
          </a:stretch>
        </p:blipFill>
        <p:spPr>
          <a:xfrm>
            <a:off x="68979" y="1730831"/>
            <a:ext cx="2714897" cy="973564"/>
          </a:xfrm>
          <a:prstGeom prst="rect">
            <a:avLst/>
          </a:prstGeom>
        </p:spPr>
      </p:pic>
      <p:pic>
        <p:nvPicPr>
          <p:cNvPr id="15" name="Picture 14">
            <a:extLst>
              <a:ext uri="{FF2B5EF4-FFF2-40B4-BE49-F238E27FC236}">
                <a16:creationId xmlns:a16="http://schemas.microsoft.com/office/drawing/2014/main" id="{E804BFD8-85DE-FADF-4551-08FECC66C11E}"/>
              </a:ext>
            </a:extLst>
          </p:cNvPr>
          <p:cNvPicPr>
            <a:picLocks noChangeAspect="1"/>
          </p:cNvPicPr>
          <p:nvPr/>
        </p:nvPicPr>
        <p:blipFill>
          <a:blip r:embed="rId4"/>
          <a:stretch>
            <a:fillRect/>
          </a:stretch>
        </p:blipFill>
        <p:spPr>
          <a:xfrm>
            <a:off x="7492002" y="4270190"/>
            <a:ext cx="1322796" cy="951695"/>
          </a:xfrm>
          <a:prstGeom prst="rect">
            <a:avLst/>
          </a:prstGeom>
        </p:spPr>
      </p:pic>
      <p:sp>
        <p:nvSpPr>
          <p:cNvPr id="3" name="Footer Placeholder 2">
            <a:extLst>
              <a:ext uri="{FF2B5EF4-FFF2-40B4-BE49-F238E27FC236}">
                <a16:creationId xmlns:a16="http://schemas.microsoft.com/office/drawing/2014/main" id="{DE70F6D9-075B-3D2E-BB53-F9BE0302386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46572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picture containing text&#10;&#10;Description automatically generated">
            <a:extLst>
              <a:ext uri="{FF2B5EF4-FFF2-40B4-BE49-F238E27FC236}">
                <a16:creationId xmlns:a16="http://schemas.microsoft.com/office/drawing/2014/main" id="{57465D9F-5770-AB28-9B97-1B5CDE0CBFDA}"/>
              </a:ext>
            </a:extLst>
          </p:cNvPr>
          <p:cNvPicPr>
            <a:picLocks noGrp="1" noChangeAspect="1"/>
          </p:cNvPicPr>
          <p:nvPr>
            <p:ph idx="1"/>
          </p:nvPr>
        </p:nvPicPr>
        <p:blipFill rotWithShape="1">
          <a:blip r:embed="rId2">
            <a:alphaModFix amt="55000"/>
          </a:blip>
          <a:srcRect t="2597"/>
          <a:stretch/>
        </p:blipFill>
        <p:spPr>
          <a:xfrm>
            <a:off x="20" y="-9107"/>
            <a:ext cx="12191980" cy="6858000"/>
          </a:xfrm>
          <a:prstGeom prst="rect">
            <a:avLst/>
          </a:prstGeom>
        </p:spPr>
      </p:pic>
      <p:sp>
        <p:nvSpPr>
          <p:cNvPr id="2" name="Title 1">
            <a:extLst>
              <a:ext uri="{FF2B5EF4-FFF2-40B4-BE49-F238E27FC236}">
                <a16:creationId xmlns:a16="http://schemas.microsoft.com/office/drawing/2014/main" id="{6BAA2DC5-AF3C-E2BD-B8CB-F91E2E026FC7}"/>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sz="4400">
                <a:solidFill>
                  <a:srgbClr val="FFFFFF"/>
                </a:solidFill>
              </a:rPr>
              <a:t>Escaping Flatland – recording  life around us in a Multivariate way!</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380D72A-25E7-4827-07C5-0A5E4F2981A0}"/>
              </a:ext>
            </a:extLst>
          </p:cNvPr>
          <p:cNvSpPr>
            <a:spLocks noGrp="1"/>
          </p:cNvSpPr>
          <p:nvPr>
            <p:ph type="body" sz="half" idx="2"/>
          </p:nvPr>
        </p:nvSpPr>
        <p:spPr>
          <a:xfrm>
            <a:off x="4447308" y="591344"/>
            <a:ext cx="6906491" cy="5585619"/>
          </a:xfrm>
        </p:spPr>
        <p:txBody>
          <a:bodyPr vert="horz" lIns="91440" tIns="45720" rIns="91440" bIns="45720" rtlCol="0" anchor="ctr">
            <a:normAutofit/>
          </a:bodyPr>
          <a:lstStyle/>
          <a:p>
            <a:pPr indent="-228600">
              <a:buFont typeface="Arial" panose="020B0604020202020204" pitchFamily="34" charset="0"/>
              <a:buChar char="•"/>
            </a:pPr>
            <a:r>
              <a:rPr lang="en-US">
                <a:solidFill>
                  <a:srgbClr val="FFFFFF"/>
                </a:solidFill>
              </a:rPr>
              <a:t>Real life events, imagination, biological , human, physical,  observations, concepts, mappings etc </a:t>
            </a:r>
          </a:p>
          <a:p>
            <a:pPr indent="-228600">
              <a:buFont typeface="Arial" panose="020B0604020202020204" pitchFamily="34" charset="0"/>
              <a:buChar char="•"/>
            </a:pPr>
            <a:endParaRPr lang="en-US">
              <a:solidFill>
                <a:srgbClr val="FFFFFF"/>
              </a:solidFill>
            </a:endParaRPr>
          </a:p>
          <a:p>
            <a:pPr indent="-228600">
              <a:buFont typeface="Arial" panose="020B0604020202020204" pitchFamily="34" charset="0"/>
              <a:buChar char="•"/>
            </a:pPr>
            <a:r>
              <a:rPr lang="en-US">
                <a:solidFill>
                  <a:srgbClr val="FFFFFF"/>
                </a:solidFill>
              </a:rPr>
              <a:t>Are easy to describe in a picture, or in word, BUT how to represent these in a data (base)</a:t>
            </a:r>
          </a:p>
        </p:txBody>
      </p:sp>
      <p:sp>
        <p:nvSpPr>
          <p:cNvPr id="5" name="Footer Placeholder 4">
            <a:extLst>
              <a:ext uri="{FF2B5EF4-FFF2-40B4-BE49-F238E27FC236}">
                <a16:creationId xmlns:a16="http://schemas.microsoft.com/office/drawing/2014/main" id="{6D1FA78C-616C-983F-FCA1-82FF70F44A8F}"/>
              </a:ext>
            </a:extLst>
          </p:cNvPr>
          <p:cNvSpPr>
            <a:spLocks noGrp="1"/>
          </p:cNvSpPr>
          <p:nvPr>
            <p:ph type="ftr" sz="quarter" idx="11"/>
          </p:nvPr>
        </p:nvSpPr>
        <p:spPr>
          <a:xfrm>
            <a:off x="4447308" y="6356350"/>
            <a:ext cx="4842466"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Graph Data - Generic Presentation </a:t>
            </a:r>
          </a:p>
        </p:txBody>
      </p:sp>
      <p:sp>
        <p:nvSpPr>
          <p:cNvPr id="6" name="Slide Number Placeholder 5">
            <a:extLst>
              <a:ext uri="{FF2B5EF4-FFF2-40B4-BE49-F238E27FC236}">
                <a16:creationId xmlns:a16="http://schemas.microsoft.com/office/drawing/2014/main" id="{72C187F5-4F74-41C8-270F-EA7144D065AF}"/>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defRPr/>
            </a:pPr>
            <a:fld id="{AD13951F-41DF-824B-BDB6-B5C0F60D0109}" type="slidenum">
              <a:rPr lang="en-US">
                <a:solidFill>
                  <a:srgbClr val="FFFFFF"/>
                </a:solidFill>
                <a:latin typeface="Calibri" panose="020F0502020204030204"/>
              </a:rPr>
              <a:pPr>
                <a:spcAft>
                  <a:spcPts val="600"/>
                </a:spcAft>
                <a:defRPr/>
              </a:pPr>
              <a:t>26</a:t>
            </a:fld>
            <a:endParaRPr lang="en-US">
              <a:solidFill>
                <a:srgbClr val="FFFFFF"/>
              </a:solidFill>
              <a:latin typeface="Calibri" panose="020F0502020204030204"/>
            </a:endParaRPr>
          </a:p>
        </p:txBody>
      </p:sp>
    </p:spTree>
    <p:extLst>
      <p:ext uri="{BB962C8B-B14F-4D97-AF65-F5344CB8AC3E}">
        <p14:creationId xmlns:p14="http://schemas.microsoft.com/office/powerpoint/2010/main" val="1954612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book cover&#10;&#10;Description automatically generated with low confidence">
            <a:extLst>
              <a:ext uri="{FF2B5EF4-FFF2-40B4-BE49-F238E27FC236}">
                <a16:creationId xmlns:a16="http://schemas.microsoft.com/office/drawing/2014/main" id="{7171A823-B459-F601-EFF2-E7AD87156608}"/>
              </a:ext>
            </a:extLst>
          </p:cNvPr>
          <p:cNvPicPr>
            <a:picLocks noChangeAspect="1"/>
          </p:cNvPicPr>
          <p:nvPr/>
        </p:nvPicPr>
        <p:blipFill rotWithShape="1">
          <a:blip r:embed="rId3">
            <a:alphaModFix amt="40000"/>
          </a:blip>
          <a:srcRect t="33104" b="22463"/>
          <a:stretch/>
        </p:blipFill>
        <p:spPr>
          <a:xfrm>
            <a:off x="-170" y="10"/>
            <a:ext cx="8450317" cy="6857990"/>
          </a:xfrm>
          <a:prstGeom prst="rect">
            <a:avLst/>
          </a:prstGeom>
        </p:spPr>
      </p:pic>
      <p:sp>
        <p:nvSpPr>
          <p:cNvPr id="2" name="Title 1">
            <a:extLst>
              <a:ext uri="{FF2B5EF4-FFF2-40B4-BE49-F238E27FC236}">
                <a16:creationId xmlns:a16="http://schemas.microsoft.com/office/drawing/2014/main" id="{BC0189E7-95A6-3930-252E-7843B7C8C7BA}"/>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rgbClr val="FFFFFF"/>
                </a:solidFill>
                <a:latin typeface="+mj-lt"/>
                <a:ea typeface="+mj-ea"/>
                <a:cs typeface="+mj-cs"/>
              </a:rPr>
              <a:t>Representing maps and routes</a:t>
            </a:r>
          </a:p>
        </p:txBody>
      </p:sp>
      <p:pic>
        <p:nvPicPr>
          <p:cNvPr id="7" name="Picture 6" descr="Diagram, schematic&#10;&#10;Credit: Reference:&#10;&#10;Edward Tufte - Envisioning Information">
            <a:extLst>
              <a:ext uri="{FF2B5EF4-FFF2-40B4-BE49-F238E27FC236}">
                <a16:creationId xmlns:a16="http://schemas.microsoft.com/office/drawing/2014/main" id="{662A2AC7-B7AD-956B-F3EC-D577D1D7F9D2}"/>
              </a:ext>
            </a:extLst>
          </p:cNvPr>
          <p:cNvPicPr>
            <a:picLocks noChangeAspect="1"/>
          </p:cNvPicPr>
          <p:nvPr/>
        </p:nvPicPr>
        <p:blipFill rotWithShape="1">
          <a:blip r:embed="rId4"/>
          <a:srcRect l="3124"/>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Footer Placeholder 2">
            <a:extLst>
              <a:ext uri="{FF2B5EF4-FFF2-40B4-BE49-F238E27FC236}">
                <a16:creationId xmlns:a16="http://schemas.microsoft.com/office/drawing/2014/main" id="{471E3C3A-5FD3-7C33-0699-5029078DB079}"/>
              </a:ext>
            </a:extLst>
          </p:cNvPr>
          <p:cNvSpPr>
            <a:spLocks noGrp="1"/>
          </p:cNvSpPr>
          <p:nvPr>
            <p:ph type="ftr" sz="quarter" idx="11"/>
          </p:nvPr>
        </p:nvSpPr>
        <p:spPr>
          <a:xfrm>
            <a:off x="4038600" y="6356350"/>
            <a:ext cx="3276600" cy="365125"/>
          </a:xfrm>
        </p:spPr>
        <p:txBody>
          <a:bodyPr vert="horz" lIns="91440" tIns="45720" rIns="91440" bIns="45720" rtlCol="0" anchor="ctr">
            <a:normAutofit/>
          </a:bodyPr>
          <a:lstStyle/>
          <a:p>
            <a:pPr algn="l">
              <a:spcAft>
                <a:spcPts val="600"/>
              </a:spcAft>
            </a:pPr>
            <a:r>
              <a:rPr lang="en-US" kern="1200">
                <a:solidFill>
                  <a:srgbClr val="FFFFFF"/>
                </a:solidFill>
                <a:latin typeface="+mn-lt"/>
                <a:ea typeface="+mn-ea"/>
                <a:cs typeface="+mn-cs"/>
              </a:rPr>
              <a:t>Graph Data - Generic Presentation </a:t>
            </a:r>
          </a:p>
        </p:txBody>
      </p:sp>
      <p:sp>
        <p:nvSpPr>
          <p:cNvPr id="4" name="Slide Number Placeholder 3">
            <a:extLst>
              <a:ext uri="{FF2B5EF4-FFF2-40B4-BE49-F238E27FC236}">
                <a16:creationId xmlns:a16="http://schemas.microsoft.com/office/drawing/2014/main" id="{490F0DA4-733B-C92F-2826-F92880DE2A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a:solidFill>
                  <a:srgbClr val="FFFFFF"/>
                </a:solidFill>
              </a:rPr>
              <a:pPr>
                <a:spcAft>
                  <a:spcPts val="600"/>
                </a:spcAft>
              </a:pPr>
              <a:t>27</a:t>
            </a:fld>
            <a:endParaRPr lang="en-US">
              <a:solidFill>
                <a:srgbClr val="FFFFFF"/>
              </a:solidFill>
            </a:endParaRPr>
          </a:p>
        </p:txBody>
      </p:sp>
    </p:spTree>
    <p:extLst>
      <p:ext uri="{BB962C8B-B14F-4D97-AF65-F5344CB8AC3E}">
        <p14:creationId xmlns:p14="http://schemas.microsoft.com/office/powerpoint/2010/main" val="302570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sz="4400" kern="1200" dirty="0">
                <a:solidFill>
                  <a:schemeClr val="tx1"/>
                </a:solidFill>
                <a:latin typeface="+mj-lt"/>
                <a:ea typeface="+mj-ea"/>
                <a:cs typeface="+mj-cs"/>
              </a:rPr>
              <a:t>3</a:t>
            </a:r>
            <a:r>
              <a:rPr lang="en-US" sz="4400" kern="1200" baseline="30000" dirty="0">
                <a:solidFill>
                  <a:schemeClr val="tx1"/>
                </a:solidFill>
                <a:latin typeface="+mj-lt"/>
                <a:ea typeface="+mj-ea"/>
                <a:cs typeface="+mj-cs"/>
              </a:rPr>
              <a:t>rd</a:t>
            </a:r>
            <a:r>
              <a:rPr lang="en-US" sz="4400" kern="1200" dirty="0">
                <a:solidFill>
                  <a:schemeClr val="tx1"/>
                </a:solidFill>
                <a:latin typeface="+mj-lt"/>
                <a:ea typeface="+mj-ea"/>
                <a:cs typeface="+mj-cs"/>
              </a:rPr>
              <a:t> Party Integration</a:t>
            </a:r>
          </a:p>
        </p:txBody>
      </p:sp>
      <p:pic>
        <p:nvPicPr>
          <p:cNvPr id="7" name="Content Placeholder 6">
            <a:extLst>
              <a:ext uri="{FF2B5EF4-FFF2-40B4-BE49-F238E27FC236}">
                <a16:creationId xmlns:a16="http://schemas.microsoft.com/office/drawing/2014/main" id="{F6250951-7A80-F655-C17D-80894DD58EA9}"/>
              </a:ext>
            </a:extLst>
          </p:cNvPr>
          <p:cNvPicPr>
            <a:picLocks noGrp="1" noChangeAspect="1"/>
          </p:cNvPicPr>
          <p:nvPr>
            <p:ph idx="1"/>
          </p:nvPr>
        </p:nvPicPr>
        <p:blipFill>
          <a:blip r:embed="rId3"/>
          <a:stretch>
            <a:fillRect/>
          </a:stretch>
        </p:blipFill>
        <p:spPr>
          <a:xfrm>
            <a:off x="480060" y="2820652"/>
            <a:ext cx="3425957" cy="1216214"/>
          </a:xfrm>
          <a:prstGeom prst="rect">
            <a:avLst/>
          </a:prstGeom>
        </p:spPr>
      </p:pic>
      <p:sp>
        <p:nvSpPr>
          <p:cNvPr id="4" name="Text Placeholder 3">
            <a:extLst>
              <a:ext uri="{FF2B5EF4-FFF2-40B4-BE49-F238E27FC236}">
                <a16:creationId xmlns:a16="http://schemas.microsoft.com/office/drawing/2014/main" id="{4D71F287-97F2-E1F8-B735-2844D3EC348A}"/>
              </a:ext>
            </a:extLst>
          </p:cNvPr>
          <p:cNvSpPr>
            <a:spLocks noGrp="1"/>
          </p:cNvSpPr>
          <p:nvPr>
            <p:ph type="body" sz="half" idx="2"/>
          </p:nvPr>
        </p:nvSpPr>
        <p:spPr>
          <a:xfrm>
            <a:off x="4387515" y="2022601"/>
            <a:ext cx="7161017" cy="4154361"/>
          </a:xfrm>
        </p:spPr>
        <p:txBody>
          <a:bodyPr vert="horz" lIns="91440" tIns="45720" rIns="91440" bIns="45720" rtlCol="0">
            <a:normAutofit/>
          </a:bodyPr>
          <a:lstStyle/>
          <a:p>
            <a:endParaRPr lang="en-US" sz="1800" dirty="0"/>
          </a:p>
          <a:p>
            <a:pPr marL="285750" indent="-285750">
              <a:buFont typeface="Arial" panose="020B0604020202020204" pitchFamily="34" charset="0"/>
              <a:buChar char="•"/>
            </a:pPr>
            <a:r>
              <a:rPr lang="en-US" sz="1800" dirty="0"/>
              <a:t>Python Anaconda </a:t>
            </a:r>
          </a:p>
          <a:p>
            <a:pPr marL="285750" indent="-285750">
              <a:buFont typeface="Arial" panose="020B0604020202020204" pitchFamily="34" charset="0"/>
              <a:buChar char="•"/>
            </a:pPr>
            <a:r>
              <a:rPr lang="en-US" sz="1800" dirty="0" err="1"/>
              <a:t>Ontop</a:t>
            </a:r>
            <a:r>
              <a:rPr lang="en-US" sz="1800" dirty="0"/>
              <a:t> – SPARQL query RDBMS – Postgres …</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800" dirty="0"/>
              <a:t>NoSQL Ecosystem</a:t>
            </a:r>
          </a:p>
          <a:p>
            <a:pPr marL="742950" lvl="1" indent="-285750">
              <a:buFont typeface="Arial" panose="020B0604020202020204" pitchFamily="34" charset="0"/>
              <a:buChar char="•"/>
            </a:pPr>
            <a:r>
              <a:rPr lang="en-US" sz="1600" dirty="0"/>
              <a:t>MongoDB integration</a:t>
            </a:r>
          </a:p>
          <a:p>
            <a:pPr marL="742950" lvl="1" indent="-285750">
              <a:buFont typeface="Arial" panose="020B0604020202020204" pitchFamily="34" charset="0"/>
              <a:buChar char="•"/>
            </a:pPr>
            <a:r>
              <a:rPr lang="en-US" sz="1600" dirty="0" err="1"/>
              <a:t>Solr</a:t>
            </a:r>
            <a:r>
              <a:rPr lang="en-US" sz="1600" dirty="0"/>
              <a:t> Text indexing</a:t>
            </a:r>
          </a:p>
          <a:p>
            <a:pPr marL="742950" lvl="1" indent="-285750">
              <a:buFont typeface="Arial" panose="020B0604020202020204" pitchFamily="34" charset="0"/>
              <a:buChar char="•"/>
            </a:pPr>
            <a:endParaRPr lang="en-US" sz="1600" dirty="0"/>
          </a:p>
          <a:p>
            <a:endParaRPr lang="en-US" sz="1800" dirty="0"/>
          </a:p>
          <a:p>
            <a:br>
              <a:rPr lang="en-US" sz="2000" dirty="0"/>
            </a:br>
            <a:endParaRPr lang="en-US" sz="2000" dirty="0"/>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a:solidFill>
                  <a:schemeClr val="tx1">
                    <a:alpha val="80000"/>
                  </a:schemeClr>
                </a:solidFill>
              </a:rPr>
              <a:pPr>
                <a:spcAft>
                  <a:spcPts val="600"/>
                </a:spcAft>
              </a:pPr>
              <a:t>28</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02C655C5-9C7E-F5A4-7BF1-EEF8FB2E117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87355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486D-2D7D-4083-8103-70A580F049C2}"/>
              </a:ext>
            </a:extLst>
          </p:cNvPr>
          <p:cNvSpPr>
            <a:spLocks noGrp="1"/>
          </p:cNvSpPr>
          <p:nvPr>
            <p:ph type="title"/>
          </p:nvPr>
        </p:nvSpPr>
        <p:spPr/>
        <p:txBody>
          <a:bodyPr/>
          <a:lstStyle/>
          <a:p>
            <a:r>
              <a:rPr lang="en-US" dirty="0"/>
              <a:t>Graph </a:t>
            </a:r>
            <a:r>
              <a:rPr lang="en-US" dirty="0" err="1"/>
              <a:t>Datastructure</a:t>
            </a:r>
            <a:endParaRPr lang="en-US" dirty="0"/>
          </a:p>
        </p:txBody>
      </p:sp>
      <p:sp>
        <p:nvSpPr>
          <p:cNvPr id="3" name="Content Placeholder 2">
            <a:extLst>
              <a:ext uri="{FF2B5EF4-FFF2-40B4-BE49-F238E27FC236}">
                <a16:creationId xmlns:a16="http://schemas.microsoft.com/office/drawing/2014/main" id="{3E6B86B1-16BF-5F98-CDFC-6C43D889D188}"/>
              </a:ext>
            </a:extLst>
          </p:cNvPr>
          <p:cNvSpPr>
            <a:spLocks noGrp="1"/>
          </p:cNvSpPr>
          <p:nvPr>
            <p:ph idx="1"/>
          </p:nvPr>
        </p:nvSpPr>
        <p:spPr/>
        <p:txBody>
          <a:bodyPr/>
          <a:lstStyle/>
          <a:p>
            <a:r>
              <a:rPr lang="en-US" dirty="0"/>
              <a:t>FOAF simple graph</a:t>
            </a:r>
          </a:p>
        </p:txBody>
      </p:sp>
      <p:sp>
        <p:nvSpPr>
          <p:cNvPr id="4" name="Footer Placeholder 3">
            <a:extLst>
              <a:ext uri="{FF2B5EF4-FFF2-40B4-BE49-F238E27FC236}">
                <a16:creationId xmlns:a16="http://schemas.microsoft.com/office/drawing/2014/main" id="{F4CC2E86-B870-0775-D293-50C982DBF310}"/>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40CCE0E0-A197-7E31-B365-CB88E91272BE}"/>
              </a:ext>
            </a:extLst>
          </p:cNvPr>
          <p:cNvSpPr>
            <a:spLocks noGrp="1"/>
          </p:cNvSpPr>
          <p:nvPr>
            <p:ph type="sldNum" sz="quarter" idx="12"/>
          </p:nvPr>
        </p:nvSpPr>
        <p:spPr/>
        <p:txBody>
          <a:bodyPr/>
          <a:lstStyle/>
          <a:p>
            <a:fld id="{AD13951F-41DF-824B-BDB6-B5C0F60D0109}" type="slidenum">
              <a:rPr lang="en-US" smtClean="0"/>
              <a:t>2</a:t>
            </a:fld>
            <a:endParaRPr lang="en-US"/>
          </a:p>
        </p:txBody>
      </p:sp>
      <p:sp>
        <p:nvSpPr>
          <p:cNvPr id="6" name="Content Placeholder 2">
            <a:extLst>
              <a:ext uri="{FF2B5EF4-FFF2-40B4-BE49-F238E27FC236}">
                <a16:creationId xmlns:a16="http://schemas.microsoft.com/office/drawing/2014/main" id="{D7C66BA6-A8AA-C458-DB00-43E6B392D9FB}"/>
              </a:ext>
            </a:extLst>
          </p:cNvPr>
          <p:cNvSpPr txBox="1">
            <a:spLocks/>
          </p:cNvSpPr>
          <p:nvPr/>
        </p:nvSpPr>
        <p:spPr>
          <a:xfrm>
            <a:off x="1991634" y="2705613"/>
            <a:ext cx="6479771" cy="1537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br>
              <a:rPr lang="en-US"/>
            </a:br>
            <a:endParaRPr lang="en-US" dirty="0"/>
          </a:p>
        </p:txBody>
      </p:sp>
      <p:sp>
        <p:nvSpPr>
          <p:cNvPr id="7" name="Oval 6">
            <a:extLst>
              <a:ext uri="{FF2B5EF4-FFF2-40B4-BE49-F238E27FC236}">
                <a16:creationId xmlns:a16="http://schemas.microsoft.com/office/drawing/2014/main" id="{5C8BFE3D-C230-27DB-ECCB-D374AD565A7D}"/>
              </a:ext>
            </a:extLst>
          </p:cNvPr>
          <p:cNvSpPr/>
          <p:nvPr/>
        </p:nvSpPr>
        <p:spPr>
          <a:xfrm>
            <a:off x="1792941" y="2528047"/>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GRANT</a:t>
            </a:r>
          </a:p>
        </p:txBody>
      </p:sp>
      <p:sp>
        <p:nvSpPr>
          <p:cNvPr id="8" name="Oval 7">
            <a:extLst>
              <a:ext uri="{FF2B5EF4-FFF2-40B4-BE49-F238E27FC236}">
                <a16:creationId xmlns:a16="http://schemas.microsoft.com/office/drawing/2014/main" id="{D4F1A967-A402-0857-EDC9-11E2ED05BEBE}"/>
              </a:ext>
            </a:extLst>
          </p:cNvPr>
          <p:cNvSpPr/>
          <p:nvPr/>
        </p:nvSpPr>
        <p:spPr>
          <a:xfrm>
            <a:off x="5208144" y="2485885"/>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STEVE</a:t>
            </a:r>
          </a:p>
        </p:txBody>
      </p:sp>
      <p:sp>
        <p:nvSpPr>
          <p:cNvPr id="10" name="Oval 9">
            <a:extLst>
              <a:ext uri="{FF2B5EF4-FFF2-40B4-BE49-F238E27FC236}">
                <a16:creationId xmlns:a16="http://schemas.microsoft.com/office/drawing/2014/main" id="{38CDD48A-A217-22CC-C823-733A6EC0B0BD}"/>
              </a:ext>
            </a:extLst>
          </p:cNvPr>
          <p:cNvSpPr/>
          <p:nvPr/>
        </p:nvSpPr>
        <p:spPr>
          <a:xfrm>
            <a:off x="5255853" y="4672618"/>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REVATHI</a:t>
            </a:r>
          </a:p>
        </p:txBody>
      </p:sp>
      <p:sp>
        <p:nvSpPr>
          <p:cNvPr id="11" name="Right Arrow 10">
            <a:extLst>
              <a:ext uri="{FF2B5EF4-FFF2-40B4-BE49-F238E27FC236}">
                <a16:creationId xmlns:a16="http://schemas.microsoft.com/office/drawing/2014/main" id="{9F8AFC00-D927-B5A3-E025-4AD8769B4D75}"/>
              </a:ext>
            </a:extLst>
          </p:cNvPr>
          <p:cNvSpPr/>
          <p:nvPr/>
        </p:nvSpPr>
        <p:spPr>
          <a:xfrm>
            <a:off x="4046655" y="286690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0E0D954-BBA9-4CEB-D378-143098993FEB}"/>
              </a:ext>
            </a:extLst>
          </p:cNvPr>
          <p:cNvSpPr/>
          <p:nvPr/>
        </p:nvSpPr>
        <p:spPr>
          <a:xfrm rot="5400000">
            <a:off x="5793911" y="3889674"/>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70B6528-D6C2-7D3C-679D-A1003CED7FEA}"/>
              </a:ext>
            </a:extLst>
          </p:cNvPr>
          <p:cNvSpPr/>
          <p:nvPr/>
        </p:nvSpPr>
        <p:spPr>
          <a:xfrm rot="16200000">
            <a:off x="6017151" y="388653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454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6">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8">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0">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62" name="Freeform: Shape 61">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2">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5" name="Freeform: Shape 64">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197E8C86-70FD-4348-8DA0-DFC93D45C8E2}"/>
              </a:ext>
            </a:extLst>
          </p:cNvPr>
          <p:cNvSpPr txBox="1"/>
          <p:nvPr/>
        </p:nvSpPr>
        <p:spPr>
          <a:xfrm>
            <a:off x="2411896" y="338328"/>
            <a:ext cx="8972945" cy="1773936"/>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800" dirty="0">
                <a:solidFill>
                  <a:schemeClr val="tx2"/>
                </a:solidFill>
                <a:latin typeface="IBM Plex Mono" panose="020B0509050203000203" pitchFamily="49" charset="77"/>
              </a:rPr>
              <a:t>NLP: Entity, Keyword and Sentiment Extraction  &amp;( Example Triple Store Enrichment </a:t>
            </a:r>
            <a:r>
              <a:rPr lang="en-US" sz="2800" dirty="0">
                <a:solidFill>
                  <a:schemeClr val="tx2"/>
                </a:solidFill>
                <a:latin typeface="IBM Plex Mono" panose="020B0509050203000203" pitchFamily="49" charset="77"/>
                <a:sym typeface="Wingdings" pitchFamily="2" charset="2"/>
              </a:rPr>
              <a:t> possible feed into a Graph Database/Lake</a:t>
            </a:r>
            <a:endParaRPr lang="en-US" sz="2800" dirty="0">
              <a:solidFill>
                <a:schemeClr val="tx2"/>
              </a:solidFill>
              <a:latin typeface="IBM Plex Mono" panose="020B0509050203000203" pitchFamily="49" charset="77"/>
            </a:endParaRPr>
          </a:p>
        </p:txBody>
      </p:sp>
      <p:pic>
        <p:nvPicPr>
          <p:cNvPr id="8" name="Picture 7" descr="A screenshot of a cell phone&#10;&#10;Description automatically generated">
            <a:extLst>
              <a:ext uri="{FF2B5EF4-FFF2-40B4-BE49-F238E27FC236}">
                <a16:creationId xmlns:a16="http://schemas.microsoft.com/office/drawing/2014/main" id="{2DAFD934-E5B0-8A4E-B77B-00CD64329929}"/>
              </a:ext>
            </a:extLst>
          </p:cNvPr>
          <p:cNvPicPr>
            <a:picLocks noChangeAspect="1"/>
          </p:cNvPicPr>
          <p:nvPr/>
        </p:nvPicPr>
        <p:blipFill rotWithShape="1">
          <a:blip r:embed="rId2"/>
          <a:srcRect t="28674" r="2" b="31506"/>
          <a:stretch/>
        </p:blipFill>
        <p:spPr>
          <a:xfrm>
            <a:off x="748297" y="2139984"/>
            <a:ext cx="9894522" cy="4045254"/>
          </a:xfrm>
          <a:prstGeom prst="rect">
            <a:avLst/>
          </a:prstGeom>
        </p:spPr>
      </p:pic>
      <p:pic>
        <p:nvPicPr>
          <p:cNvPr id="4" name="Picture 3">
            <a:extLst>
              <a:ext uri="{FF2B5EF4-FFF2-40B4-BE49-F238E27FC236}">
                <a16:creationId xmlns:a16="http://schemas.microsoft.com/office/drawing/2014/main" id="{DB896C7C-9BA0-303D-CE03-8D9AC968756F}"/>
              </a:ext>
            </a:extLst>
          </p:cNvPr>
          <p:cNvPicPr>
            <a:picLocks noChangeAspect="1"/>
          </p:cNvPicPr>
          <p:nvPr/>
        </p:nvPicPr>
        <p:blipFill rotWithShape="1">
          <a:blip r:embed="rId3"/>
          <a:srcRect t="14796" r="-1" b="14795"/>
          <a:stretch/>
        </p:blipFill>
        <p:spPr>
          <a:xfrm>
            <a:off x="9033344" y="3042239"/>
            <a:ext cx="2351497" cy="1192067"/>
          </a:xfrm>
          <a:prstGeom prst="rect">
            <a:avLst/>
          </a:prstGeom>
        </p:spPr>
      </p:pic>
      <p:sp>
        <p:nvSpPr>
          <p:cNvPr id="2" name="Footer Placeholder 1">
            <a:extLst>
              <a:ext uri="{FF2B5EF4-FFF2-40B4-BE49-F238E27FC236}">
                <a16:creationId xmlns:a16="http://schemas.microsoft.com/office/drawing/2014/main" id="{5C1C91BA-D0F2-D760-9F69-F99A4CFED4C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sp>
        <p:nvSpPr>
          <p:cNvPr id="3" name="Slide Number Placeholder 2">
            <a:extLst>
              <a:ext uri="{FF2B5EF4-FFF2-40B4-BE49-F238E27FC236}">
                <a16:creationId xmlns:a16="http://schemas.microsoft.com/office/drawing/2014/main" id="{857B16AA-1D24-7240-BF43-BD6A292176B7}"/>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AD13951F-41DF-824B-BDB6-B5C0F60D0109}" type="slidenum">
              <a:rPr lang="en-US"/>
              <a:pPr>
                <a:lnSpc>
                  <a:spcPct val="90000"/>
                </a:lnSpc>
                <a:spcAft>
                  <a:spcPts val="600"/>
                </a:spcAft>
                <a:defRPr/>
              </a:pPr>
              <a:t>29</a:t>
            </a:fld>
            <a:endParaRPr lang="en-US"/>
          </a:p>
        </p:txBody>
      </p:sp>
    </p:spTree>
    <p:extLst>
      <p:ext uri="{BB962C8B-B14F-4D97-AF65-F5344CB8AC3E}">
        <p14:creationId xmlns:p14="http://schemas.microsoft.com/office/powerpoint/2010/main" val="2193191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EAB5FB-61E0-CCC5-4332-0B189B0E7C31}"/>
              </a:ext>
            </a:extLst>
          </p:cNvPr>
          <p:cNvSpPr>
            <a:spLocks noGrp="1"/>
          </p:cNvSpPr>
          <p:nvPr>
            <p:ph type="title"/>
          </p:nvPr>
        </p:nvSpPr>
        <p:spPr>
          <a:xfrm>
            <a:off x="765051" y="662400"/>
            <a:ext cx="3384000" cy="1492132"/>
          </a:xfrm>
        </p:spPr>
        <p:txBody>
          <a:bodyPr anchor="t">
            <a:normAutofit/>
          </a:bodyPr>
          <a:lstStyle/>
          <a:p>
            <a:r>
              <a:rPr lang="en-US" sz="3400">
                <a:solidFill>
                  <a:schemeClr val="bg1"/>
                </a:solidFill>
              </a:rPr>
              <a:t>Seminal Text on the Semantic Web</a:t>
            </a:r>
          </a:p>
        </p:txBody>
      </p:sp>
      <p:sp>
        <p:nvSpPr>
          <p:cNvPr id="3" name="Content Placeholder 2">
            <a:extLst>
              <a:ext uri="{FF2B5EF4-FFF2-40B4-BE49-F238E27FC236}">
                <a16:creationId xmlns:a16="http://schemas.microsoft.com/office/drawing/2014/main" id="{D63E77EA-D287-0D78-E7A1-1DAA111E2A52}"/>
              </a:ext>
            </a:extLst>
          </p:cNvPr>
          <p:cNvSpPr>
            <a:spLocks noGrp="1"/>
          </p:cNvSpPr>
          <p:nvPr>
            <p:ph idx="1"/>
          </p:nvPr>
        </p:nvSpPr>
        <p:spPr>
          <a:xfrm>
            <a:off x="765051" y="2286000"/>
            <a:ext cx="3384000" cy="3844800"/>
          </a:xfrm>
        </p:spPr>
        <p:txBody>
          <a:bodyPr>
            <a:normAutofit/>
          </a:bodyPr>
          <a:lstStyle/>
          <a:p>
            <a:r>
              <a:rPr lang="en-US" sz="2000" b="1" i="0" u="none" strike="noStrike" dirty="0">
                <a:solidFill>
                  <a:schemeClr val="bg1">
                    <a:alpha val="60000"/>
                  </a:schemeClr>
                </a:solidFill>
                <a:effectLst/>
                <a:latin typeface="Amazon Ember"/>
              </a:rPr>
              <a:t>Programming the Semantic Web: Build Flexible Applications with Graph Data 1st Edition ( Published, nearly 35 years ago, 2009)</a:t>
            </a:r>
          </a:p>
          <a:p>
            <a:r>
              <a:rPr lang="en-US" sz="2000" b="0" i="0" dirty="0">
                <a:solidFill>
                  <a:schemeClr val="bg1">
                    <a:alpha val="60000"/>
                  </a:schemeClr>
                </a:solidFill>
                <a:effectLst/>
                <a:latin typeface="Amazon Ember"/>
              </a:rPr>
              <a:t>Authors</a:t>
            </a:r>
          </a:p>
          <a:p>
            <a:pPr lvl="1"/>
            <a:r>
              <a:rPr lang="en-US" sz="1600" b="0" i="0" u="none" strike="noStrike" dirty="0">
                <a:solidFill>
                  <a:schemeClr val="bg1">
                    <a:alpha val="60000"/>
                  </a:schemeClr>
                </a:solidFill>
                <a:effectLst/>
                <a:latin typeface="Amazon Ember"/>
                <a:hlinkClick r:id="rId3"/>
              </a:rPr>
              <a:t>Toby Segaran</a:t>
            </a:r>
            <a:r>
              <a:rPr lang="en-US" sz="1600" b="0" i="0" dirty="0">
                <a:solidFill>
                  <a:schemeClr val="bg1">
                    <a:alpha val="60000"/>
                  </a:schemeClr>
                </a:solidFill>
                <a:effectLst/>
                <a:latin typeface="Amazon Ember"/>
              </a:rPr>
              <a:t> </a:t>
            </a:r>
          </a:p>
          <a:p>
            <a:pPr lvl="1"/>
            <a:r>
              <a:rPr lang="en-US" sz="1600" b="0" i="0" u="none" strike="noStrike" dirty="0">
                <a:solidFill>
                  <a:schemeClr val="bg1">
                    <a:alpha val="60000"/>
                  </a:schemeClr>
                </a:solidFill>
                <a:effectLst/>
                <a:latin typeface="Amazon Ember"/>
                <a:hlinkClick r:id="rId4"/>
              </a:rPr>
              <a:t>Colin Evans</a:t>
            </a:r>
            <a:endParaRPr lang="en-US" sz="1600" u="none" strike="noStrike" dirty="0">
              <a:solidFill>
                <a:schemeClr val="bg1">
                  <a:alpha val="60000"/>
                </a:schemeClr>
              </a:solidFill>
              <a:latin typeface="Amazon Ember"/>
            </a:endParaRPr>
          </a:p>
          <a:p>
            <a:pPr lvl="1"/>
            <a:r>
              <a:rPr lang="en-US" sz="1600" b="0" i="0" u="none" strike="noStrike" dirty="0">
                <a:solidFill>
                  <a:schemeClr val="bg1">
                    <a:alpha val="60000"/>
                  </a:schemeClr>
                </a:solidFill>
                <a:effectLst/>
                <a:latin typeface="Amazon Ember"/>
                <a:hlinkClick r:id="rId5"/>
              </a:rPr>
              <a:t>Jamie Taylor</a:t>
            </a:r>
            <a:endParaRPr lang="en-US" sz="1600" b="0" i="0" dirty="0">
              <a:solidFill>
                <a:schemeClr val="bg1">
                  <a:alpha val="60000"/>
                </a:schemeClr>
              </a:solidFill>
              <a:effectLst/>
              <a:latin typeface="Amazon Ember"/>
            </a:endParaRPr>
          </a:p>
          <a:p>
            <a:endParaRPr lang="en-US" sz="2000" dirty="0">
              <a:solidFill>
                <a:schemeClr val="bg1">
                  <a:alpha val="60000"/>
                </a:schemeClr>
              </a:solidFill>
            </a:endParaRPr>
          </a:p>
        </p:txBody>
      </p:sp>
      <p:pic>
        <p:nvPicPr>
          <p:cNvPr id="7" name="Picture 6">
            <a:extLst>
              <a:ext uri="{FF2B5EF4-FFF2-40B4-BE49-F238E27FC236}">
                <a16:creationId xmlns:a16="http://schemas.microsoft.com/office/drawing/2014/main" id="{9A9CBF32-95D2-A7AC-8B9F-2465991AA6B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63267" y="443315"/>
            <a:ext cx="5942468" cy="5571062"/>
          </a:xfrm>
          <a:prstGeom prst="rect">
            <a:avLst/>
          </a:prstGeom>
        </p:spPr>
      </p:pic>
      <p:sp>
        <p:nvSpPr>
          <p:cNvPr id="5" name="Slide Number Placeholder 4">
            <a:extLst>
              <a:ext uri="{FF2B5EF4-FFF2-40B4-BE49-F238E27FC236}">
                <a16:creationId xmlns:a16="http://schemas.microsoft.com/office/drawing/2014/main" id="{DECF72F1-4A30-4BFB-B11A-6DB63F96C6E6}"/>
              </a:ext>
            </a:extLst>
          </p:cNvPr>
          <p:cNvSpPr>
            <a:spLocks noGrp="1"/>
          </p:cNvSpPr>
          <p:nvPr>
            <p:ph type="sldNum" sz="quarter" idx="12"/>
          </p:nvPr>
        </p:nvSpPr>
        <p:spPr>
          <a:xfrm>
            <a:off x="10365474" y="6375679"/>
            <a:ext cx="1059763" cy="345796"/>
          </a:xfrm>
        </p:spPr>
        <p:txBody>
          <a:bodyPr>
            <a:normAutofit/>
          </a:bodyPr>
          <a:lstStyle/>
          <a:p>
            <a:pPr>
              <a:spcAft>
                <a:spcPts val="600"/>
              </a:spcAft>
            </a:pPr>
            <a:fld id="{AD13951F-41DF-824B-BDB6-B5C0F60D0109}" type="slidenum">
              <a:rPr lang="en-US">
                <a:solidFill>
                  <a:schemeClr val="tx1">
                    <a:alpha val="60000"/>
                  </a:schemeClr>
                </a:solidFill>
              </a:rPr>
              <a:pPr>
                <a:spcAft>
                  <a:spcPts val="600"/>
                </a:spcAft>
              </a:pPr>
              <a:t>30</a:t>
            </a:fld>
            <a:endParaRPr lang="en-US">
              <a:solidFill>
                <a:schemeClr val="tx1">
                  <a:alpha val="60000"/>
                </a:schemeClr>
              </a:solidFill>
            </a:endParaRPr>
          </a:p>
        </p:txBody>
      </p:sp>
      <p:sp>
        <p:nvSpPr>
          <p:cNvPr id="8" name="TextBox 7">
            <a:extLst>
              <a:ext uri="{FF2B5EF4-FFF2-40B4-BE49-F238E27FC236}">
                <a16:creationId xmlns:a16="http://schemas.microsoft.com/office/drawing/2014/main" id="{B5DCF5B7-49FD-3AE6-4643-175E47B17D31}"/>
              </a:ext>
            </a:extLst>
          </p:cNvPr>
          <p:cNvSpPr txBox="1"/>
          <p:nvPr/>
        </p:nvSpPr>
        <p:spPr>
          <a:xfrm>
            <a:off x="8208014" y="5653075"/>
            <a:ext cx="3631122" cy="1477328"/>
          </a:xfrm>
          <a:prstGeom prst="rect">
            <a:avLst/>
          </a:prstGeom>
          <a:noFill/>
        </p:spPr>
        <p:txBody>
          <a:bodyPr wrap="none" rtlCol="0">
            <a:spAutoFit/>
          </a:bodyPr>
          <a:lstStyle/>
          <a:p>
            <a:r>
              <a:rPr lang="en-US" dirty="0">
                <a:latin typeface="IBM Plex Mono" panose="020B0509050203000203" pitchFamily="49" charset="77"/>
              </a:rPr>
              <a:t>Build </a:t>
            </a:r>
          </a:p>
          <a:p>
            <a:r>
              <a:rPr lang="en-US" dirty="0">
                <a:latin typeface="IBM Plex Mono" panose="020B0509050203000203" pitchFamily="49" charset="77"/>
              </a:rPr>
              <a:t>flexible</a:t>
            </a:r>
          </a:p>
          <a:p>
            <a:r>
              <a:rPr lang="en-US" dirty="0">
                <a:latin typeface="IBM Plex Mono" panose="020B0509050203000203" pitchFamily="49" charset="77"/>
              </a:rPr>
              <a:t>Applications with</a:t>
            </a:r>
          </a:p>
          <a:p>
            <a:r>
              <a:rPr lang="en-US" dirty="0">
                <a:latin typeface="IBM Plex Mono" panose="020B0509050203000203" pitchFamily="49" charset="77"/>
              </a:rPr>
              <a:t>Semantic data,</a:t>
            </a:r>
          </a:p>
          <a:p>
            <a:r>
              <a:rPr lang="en-US" dirty="0">
                <a:latin typeface="IBM Plex Mono" panose="020B0509050203000203" pitchFamily="49" charset="77"/>
              </a:rPr>
              <a:t>Expressed as a Graph Data</a:t>
            </a:r>
          </a:p>
        </p:txBody>
      </p:sp>
      <p:sp>
        <p:nvSpPr>
          <p:cNvPr id="4" name="Footer Placeholder 3">
            <a:extLst>
              <a:ext uri="{FF2B5EF4-FFF2-40B4-BE49-F238E27FC236}">
                <a16:creationId xmlns:a16="http://schemas.microsoft.com/office/drawing/2014/main" id="{CE255831-14D5-22BE-595A-3021F037CEA3}"/>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095274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F3F29B-1A8D-3DD4-33A5-3EF5F83E8F45}"/>
              </a:ext>
            </a:extLst>
          </p:cNvPr>
          <p:cNvSpPr>
            <a:spLocks noGrp="1"/>
          </p:cNvSpPr>
          <p:nvPr>
            <p:ph type="sldNum" sz="quarter" idx="12"/>
          </p:nvPr>
        </p:nvSpPr>
        <p:spPr/>
        <p:txBody>
          <a:bodyPr/>
          <a:lstStyle/>
          <a:p>
            <a:fld id="{AD13951F-41DF-824B-BDB6-B5C0F60D0109}" type="slidenum">
              <a:rPr lang="en-US" smtClean="0"/>
              <a:t>31</a:t>
            </a:fld>
            <a:endParaRPr lang="en-US"/>
          </a:p>
        </p:txBody>
      </p:sp>
      <p:sp>
        <p:nvSpPr>
          <p:cNvPr id="5" name="TextBox 4">
            <a:extLst>
              <a:ext uri="{FF2B5EF4-FFF2-40B4-BE49-F238E27FC236}">
                <a16:creationId xmlns:a16="http://schemas.microsoft.com/office/drawing/2014/main" id="{70A6425D-465A-6A18-0CF3-7B3F4AC59F28}"/>
              </a:ext>
            </a:extLst>
          </p:cNvPr>
          <p:cNvSpPr txBox="1"/>
          <p:nvPr/>
        </p:nvSpPr>
        <p:spPr>
          <a:xfrm>
            <a:off x="1131024" y="6168660"/>
            <a:ext cx="4273548" cy="370611"/>
          </a:xfrm>
          <a:prstGeom prst="rect">
            <a:avLst/>
          </a:prstGeom>
        </p:spPr>
        <p:txBody>
          <a:bodyPr vert="horz" lIns="91440" tIns="45720" rIns="91440" bIns="45720" rtlCol="0">
            <a:normAutofit/>
          </a:bodyPr>
          <a:lstStyle/>
          <a:p>
            <a:pPr>
              <a:lnSpc>
                <a:spcPct val="90000"/>
              </a:lnSpc>
              <a:spcAft>
                <a:spcPts val="600"/>
              </a:spcAft>
            </a:pPr>
            <a:r>
              <a:rPr lang="en-US" dirty="0"/>
              <a:t>https://</a:t>
            </a:r>
            <a:r>
              <a:rPr lang="en-US" dirty="0" err="1"/>
              <a:t>github.com</a:t>
            </a:r>
            <a:r>
              <a:rPr lang="en-US" dirty="0"/>
              <a:t>/Grant-Steinfeld</a:t>
            </a:r>
          </a:p>
        </p:txBody>
      </p:sp>
      <p:pic>
        <p:nvPicPr>
          <p:cNvPr id="6" name="Picture 5">
            <a:extLst>
              <a:ext uri="{FF2B5EF4-FFF2-40B4-BE49-F238E27FC236}">
                <a16:creationId xmlns:a16="http://schemas.microsoft.com/office/drawing/2014/main" id="{AF882111-3E9F-2A76-0484-5215C3B9DD14}"/>
              </a:ext>
            </a:extLst>
          </p:cNvPr>
          <p:cNvPicPr>
            <a:picLocks noChangeAspect="1"/>
          </p:cNvPicPr>
          <p:nvPr/>
        </p:nvPicPr>
        <p:blipFill rotWithShape="1">
          <a:blip r:embed="rId2">
            <a:duotone>
              <a:prstClr val="black"/>
              <a:prstClr val="white"/>
            </a:duotone>
          </a:blip>
          <a:srcRect t="10303" r="-1" b="12100"/>
          <a:stretch/>
        </p:blipFill>
        <p:spPr>
          <a:xfrm>
            <a:off x="522081" y="6168661"/>
            <a:ext cx="488738" cy="370611"/>
          </a:xfrm>
          <a:prstGeom prst="rect">
            <a:avLst/>
          </a:prstGeom>
        </p:spPr>
      </p:pic>
      <p:sp>
        <p:nvSpPr>
          <p:cNvPr id="7" name="TextBox 6">
            <a:extLst>
              <a:ext uri="{FF2B5EF4-FFF2-40B4-BE49-F238E27FC236}">
                <a16:creationId xmlns:a16="http://schemas.microsoft.com/office/drawing/2014/main" id="{814A7C96-13CD-2D98-3B21-03C7338A2F2E}"/>
              </a:ext>
            </a:extLst>
          </p:cNvPr>
          <p:cNvSpPr txBox="1"/>
          <p:nvPr/>
        </p:nvSpPr>
        <p:spPr>
          <a:xfrm>
            <a:off x="1080784" y="5358939"/>
            <a:ext cx="3238322" cy="369332"/>
          </a:xfrm>
          <a:prstGeom prst="rect">
            <a:avLst/>
          </a:prstGeom>
          <a:noFill/>
        </p:spPr>
        <p:txBody>
          <a:bodyPr wrap="none" rtlCol="0">
            <a:spAutoFit/>
          </a:bodyPr>
          <a:lstStyle/>
          <a:p>
            <a:r>
              <a:rPr lang="en-US" dirty="0" err="1"/>
              <a:t>Grant.Steinfeld.Tech@gmail.com</a:t>
            </a:r>
            <a:endParaRPr lang="en-US" dirty="0"/>
          </a:p>
        </p:txBody>
      </p:sp>
      <p:pic>
        <p:nvPicPr>
          <p:cNvPr id="8" name="Picture 4" descr="Image result for email icon">
            <a:extLst>
              <a:ext uri="{FF2B5EF4-FFF2-40B4-BE49-F238E27FC236}">
                <a16:creationId xmlns:a16="http://schemas.microsoft.com/office/drawing/2014/main" id="{27C45553-84BD-1E43-A065-EA101CE1F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79" y="5253478"/>
            <a:ext cx="488738" cy="50095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393698AB-39FB-C2A4-3C72-51F0C871454F}"/>
              </a:ext>
            </a:extLst>
          </p:cNvPr>
          <p:cNvSpPr/>
          <p:nvPr/>
        </p:nvSpPr>
        <p:spPr>
          <a:xfrm>
            <a:off x="4433284" y="-2000649"/>
            <a:ext cx="9486900" cy="86487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Diagram 10">
            <a:extLst>
              <a:ext uri="{FF2B5EF4-FFF2-40B4-BE49-F238E27FC236}">
                <a16:creationId xmlns:a16="http://schemas.microsoft.com/office/drawing/2014/main" id="{AD623682-DD24-89D4-47D5-8CBFAB63ADC2}"/>
              </a:ext>
            </a:extLst>
          </p:cNvPr>
          <p:cNvGraphicFramePr/>
          <p:nvPr>
            <p:extLst>
              <p:ext uri="{D42A27DB-BD31-4B8C-83A1-F6EECF244321}">
                <p14:modId xmlns:p14="http://schemas.microsoft.com/office/powerpoint/2010/main" val="155545080"/>
              </p:ext>
            </p:extLst>
          </p:nvPr>
        </p:nvGraphicFramePr>
        <p:xfrm>
          <a:off x="5507490" y="1778982"/>
          <a:ext cx="3910814" cy="196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Footer Placeholder 12">
            <a:extLst>
              <a:ext uri="{FF2B5EF4-FFF2-40B4-BE49-F238E27FC236}">
                <a16:creationId xmlns:a16="http://schemas.microsoft.com/office/drawing/2014/main" id="{1D276AD1-DEAD-15D1-7E9C-94E2B3AA4C7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909449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7A67-8783-E544-9C45-FEA5DB7EB146}"/>
              </a:ext>
            </a:extLst>
          </p:cNvPr>
          <p:cNvSpPr>
            <a:spLocks noGrp="1"/>
          </p:cNvSpPr>
          <p:nvPr>
            <p:ph type="title"/>
          </p:nvPr>
        </p:nvSpPr>
        <p:spPr>
          <a:xfrm>
            <a:off x="1286731" y="2021485"/>
            <a:ext cx="4624342" cy="1325563"/>
          </a:xfrm>
        </p:spPr>
        <p:txBody>
          <a:bodyPr vert="horz" lIns="91440" tIns="45720" rIns="91440" bIns="45720" rtlCol="0" anchor="ctr">
            <a:noAutofit/>
          </a:bodyPr>
          <a:lstStyle/>
          <a:p>
            <a:r>
              <a:rPr lang="en-US" sz="3200" kern="1200" dirty="0">
                <a:solidFill>
                  <a:schemeClr val="tx1"/>
                </a:solidFill>
                <a:latin typeface="IBM Plex Mono" panose="020B0509050203000203" pitchFamily="49" charset="77"/>
              </a:rPr>
              <a:t>Thank you!!</a:t>
            </a:r>
            <a:br>
              <a:rPr lang="en-US" sz="3200" kern="1200" dirty="0">
                <a:solidFill>
                  <a:schemeClr val="tx1"/>
                </a:solidFill>
                <a:latin typeface="IBM Plex Mono" panose="020B0509050203000203" pitchFamily="49" charset="77"/>
              </a:rPr>
            </a:br>
            <a:br>
              <a:rPr lang="en-US" sz="3200" kern="1200" dirty="0">
                <a:solidFill>
                  <a:schemeClr val="tx1"/>
                </a:solidFill>
                <a:latin typeface="IBM Plex Mono" panose="020B0509050203000203" pitchFamily="49" charset="77"/>
              </a:rPr>
            </a:br>
            <a:br>
              <a:rPr lang="en-US" sz="3200" kern="1200" dirty="0">
                <a:solidFill>
                  <a:schemeClr val="tx1"/>
                </a:solidFill>
                <a:latin typeface="IBM Plex Mono" panose="020B0509050203000203" pitchFamily="49" charset="77"/>
              </a:rPr>
            </a:br>
            <a:endParaRPr lang="en-US" sz="3200" kern="1200" dirty="0">
              <a:solidFill>
                <a:schemeClr val="tx1"/>
              </a:solidFill>
              <a:latin typeface="IBM Plex Mono" panose="020B0509050203000203" pitchFamily="49" charset="77"/>
            </a:endParaRPr>
          </a:p>
        </p:txBody>
      </p:sp>
      <p:sp>
        <p:nvSpPr>
          <p:cNvPr id="4" name="Slide Number Placeholder 3">
            <a:extLst>
              <a:ext uri="{FF2B5EF4-FFF2-40B4-BE49-F238E27FC236}">
                <a16:creationId xmlns:a16="http://schemas.microsoft.com/office/drawing/2014/main" id="{39E03F8C-84F7-E44B-92CA-2867C4975907}"/>
              </a:ext>
            </a:extLst>
          </p:cNvPr>
          <p:cNvSpPr>
            <a:spLocks noGrp="1"/>
          </p:cNvSpPr>
          <p:nvPr>
            <p:ph type="sldNum" sz="quarter" idx="12"/>
          </p:nvPr>
        </p:nvSpPr>
        <p:spPr>
          <a:xfrm>
            <a:off x="804484" y="599325"/>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AD13951F-41DF-824B-BDB6-B5C0F60D0109}" type="slidenum">
              <a:rPr lang="en-US" sz="1500">
                <a:solidFill>
                  <a:srgbClr val="FFFFFF"/>
                </a:solidFill>
              </a:rPr>
              <a:pPr algn="ctr">
                <a:spcAft>
                  <a:spcPts val="600"/>
                </a:spcAft>
                <a:defRPr/>
              </a:pPr>
              <a:t>32</a:t>
            </a:fld>
            <a:endParaRPr lang="en-US" sz="1500">
              <a:solidFill>
                <a:srgbClr val="FFFFFF"/>
              </a:solidFill>
            </a:endParaRP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5F506A-F9F2-4B1E-A825-772B3E5DF05E}"/>
              </a:ext>
            </a:extLst>
          </p:cNvPr>
          <p:cNvPicPr>
            <a:picLocks noChangeAspect="1"/>
          </p:cNvPicPr>
          <p:nvPr/>
        </p:nvPicPr>
        <p:blipFill rotWithShape="1">
          <a:blip r:embed="rId3"/>
          <a:srcRect l="14256" r="18997" b="4"/>
          <a:stretch/>
        </p:blipFill>
        <p:spPr>
          <a:xfrm>
            <a:off x="568008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6" name="TextBox 5">
            <a:extLst>
              <a:ext uri="{FF2B5EF4-FFF2-40B4-BE49-F238E27FC236}">
                <a16:creationId xmlns:a16="http://schemas.microsoft.com/office/drawing/2014/main" id="{10AAFD42-9997-5142-AA6F-B7AE6A9B2FBA}"/>
              </a:ext>
            </a:extLst>
          </p:cNvPr>
          <p:cNvSpPr txBox="1"/>
          <p:nvPr/>
        </p:nvSpPr>
        <p:spPr>
          <a:xfrm>
            <a:off x="378573" y="1996347"/>
            <a:ext cx="6335048" cy="197048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dirty="0">
              <a:highlight>
                <a:srgbClr val="FFFF00"/>
              </a:highlight>
            </a:endParaRPr>
          </a:p>
        </p:txBody>
      </p:sp>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7D91198-91B5-744C-9928-8AEC2CF6BA6F}"/>
              </a:ext>
            </a:extLst>
          </p:cNvPr>
          <p:cNvPicPr>
            <a:picLocks noChangeAspect="1"/>
          </p:cNvPicPr>
          <p:nvPr/>
        </p:nvPicPr>
        <p:blipFill rotWithShape="1">
          <a:blip r:embed="rId4"/>
          <a:srcRect l="518" r="499" b="-2"/>
          <a:stretch/>
        </p:blipFill>
        <p:spPr>
          <a:xfrm>
            <a:off x="7527583" y="0"/>
            <a:ext cx="4746023" cy="3979787"/>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3893D43-634F-364A-A1E9-DA6565827D0B}"/>
              </a:ext>
            </a:extLst>
          </p:cNvPr>
          <p:cNvSpPr txBox="1"/>
          <p:nvPr/>
        </p:nvSpPr>
        <p:spPr>
          <a:xfrm>
            <a:off x="8711817" y="99098"/>
            <a:ext cx="3613064" cy="604231"/>
          </a:xfrm>
          <a:prstGeom prst="rect">
            <a:avLst/>
          </a:prstGeom>
        </p:spPr>
        <p:txBody>
          <a:bodyPr vert="horz" lIns="91440" tIns="45720" rIns="91440" bIns="45720" rtlCol="0" anchor="t">
            <a:normAutofit/>
          </a:bodyPr>
          <a:lstStyle/>
          <a:p>
            <a:pPr>
              <a:lnSpc>
                <a:spcPct val="90000"/>
              </a:lnSpc>
              <a:spcAft>
                <a:spcPts val="600"/>
              </a:spcAft>
            </a:pPr>
            <a:r>
              <a:rPr lang="en-US" sz="1700" u="sng" dirty="0">
                <a:solidFill>
                  <a:schemeClr val="accent6">
                    <a:lumMod val="60000"/>
                    <a:lumOff val="40000"/>
                  </a:schemeClr>
                </a:solidFill>
                <a:highlight>
                  <a:srgbClr val="000000"/>
                </a:highlight>
                <a:hlinkClick r:id="rId5">
                  <a:extLst>
                    <a:ext uri="{A12FA001-AC4F-418D-AE19-62706E023703}">
                      <ahyp:hlinkClr xmlns:ahyp="http://schemas.microsoft.com/office/drawing/2018/hyperlinkcolor" val="tx"/>
                    </a:ext>
                  </a:extLst>
                </a:hlinkClick>
              </a:rPr>
              <a:t>https://github.com/Grant-Steinfeld</a:t>
            </a:r>
            <a:endParaRPr lang="en-US" sz="1700" u="sng" dirty="0">
              <a:solidFill>
                <a:schemeClr val="accent6">
                  <a:lumMod val="60000"/>
                  <a:lumOff val="40000"/>
                </a:schemeClr>
              </a:solidFill>
              <a:highlight>
                <a:srgbClr val="000000"/>
              </a:highlight>
            </a:endParaRPr>
          </a:p>
          <a:p>
            <a:pPr>
              <a:lnSpc>
                <a:spcPct val="90000"/>
              </a:lnSpc>
              <a:spcAft>
                <a:spcPts val="600"/>
              </a:spcAft>
            </a:pPr>
            <a:endParaRPr lang="en-US" sz="1700" u="sng" dirty="0">
              <a:solidFill>
                <a:schemeClr val="accent6">
                  <a:lumMod val="60000"/>
                  <a:lumOff val="40000"/>
                </a:schemeClr>
              </a:solidFill>
              <a:highlight>
                <a:srgbClr val="000000"/>
              </a:highlight>
            </a:endParaRPr>
          </a:p>
        </p:txBody>
      </p:sp>
      <p:pic>
        <p:nvPicPr>
          <p:cNvPr id="1026" name="Picture 2">
            <a:extLst>
              <a:ext uri="{FF2B5EF4-FFF2-40B4-BE49-F238E27FC236}">
                <a16:creationId xmlns:a16="http://schemas.microsoft.com/office/drawing/2014/main" id="{EAED46C5-E6B8-E004-CCB6-7B5D1E013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434" y="3226388"/>
            <a:ext cx="5080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761BF2EB-387B-07F0-233A-C8D54EA31104}"/>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26444948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666D-B151-F040-BDA1-4E77A18DAA7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FD3A2E5-7567-D141-8AB2-66D8B5DE2853}"/>
              </a:ext>
            </a:extLst>
          </p:cNvPr>
          <p:cNvSpPr>
            <a:spLocks noGrp="1"/>
          </p:cNvSpPr>
          <p:nvPr>
            <p:ph idx="1"/>
          </p:nvPr>
        </p:nvSpPr>
        <p:spPr/>
        <p:txBody>
          <a:bodyPr>
            <a:normAutofit/>
          </a:bodyPr>
          <a:lstStyle/>
          <a:p>
            <a:pPr>
              <a:lnSpc>
                <a:spcPct val="200000"/>
              </a:lnSpc>
            </a:pPr>
            <a:endParaRPr lang="en-US" sz="1700" dirty="0">
              <a:latin typeface="Andale Mono" panose="020B0509000000000004" pitchFamily="49" charset="0"/>
            </a:endParaRPr>
          </a:p>
          <a:p>
            <a:pPr>
              <a:lnSpc>
                <a:spcPct val="200000"/>
              </a:lnSpc>
            </a:pPr>
            <a:r>
              <a:rPr lang="en-US" sz="1700" dirty="0">
                <a:latin typeface="Andale Mono" panose="020B0509000000000004" pitchFamily="49" charset="0"/>
              </a:rPr>
              <a:t>Evans, Colin. </a:t>
            </a:r>
            <a:r>
              <a:rPr lang="en-US" sz="1700" dirty="0">
                <a:latin typeface="Andale Mono" panose="020B0509000000000004" pitchFamily="49" charset="0"/>
                <a:hlinkClick r:id="rId3">
                  <a:extLst>
                    <a:ext uri="{A12FA001-AC4F-418D-AE19-62706E023703}">
                      <ahyp:hlinkClr xmlns:ahyp="http://schemas.microsoft.com/office/drawing/2018/hyperlinkcolor" val="tx"/>
                    </a:ext>
                  </a:extLst>
                </a:hlinkClick>
              </a:rPr>
              <a:t>Programming the Semantic Web: Build Flexible Applications with Graph Data </a:t>
            </a:r>
            <a:r>
              <a:rPr lang="en-US" sz="1700" dirty="0">
                <a:latin typeface="Andale Mono" panose="020B0509000000000004" pitchFamily="49" charset="0"/>
              </a:rPr>
              <a:t>( book on Amazon )</a:t>
            </a:r>
          </a:p>
          <a:p>
            <a:pPr>
              <a:lnSpc>
                <a:spcPct val="200000"/>
              </a:lnSpc>
            </a:pPr>
            <a:r>
              <a:rPr lang="en-US" sz="1700" dirty="0" err="1">
                <a:latin typeface="Andale Mono" panose="020B0509000000000004" pitchFamily="49" charset="0"/>
              </a:rPr>
              <a:t>AllegroGraph</a:t>
            </a:r>
            <a:r>
              <a:rPr lang="en-US" sz="1700" dirty="0">
                <a:latin typeface="Andale Mono" panose="020B0509000000000004" pitchFamily="49" charset="0"/>
              </a:rPr>
              <a:t> (</a:t>
            </a:r>
            <a:r>
              <a:rPr lang="en-US" sz="1700" dirty="0" err="1">
                <a:latin typeface="Andale Mono" panose="020B0509000000000004" pitchFamily="49" charset="0"/>
              </a:rPr>
              <a:t>agraph</a:t>
            </a:r>
            <a:r>
              <a:rPr lang="en-US" sz="1700" dirty="0">
                <a:latin typeface="Andale Mono" panose="020B0509000000000004" pitchFamily="49" charset="0"/>
              </a:rPr>
              <a:t>) DB homepage, Franz Inc. </a:t>
            </a:r>
            <a:r>
              <a:rPr lang="en-US" sz="1700" dirty="0">
                <a:latin typeface="Andale Mono" panose="020B0509000000000004" pitchFamily="49" charset="0"/>
                <a:hlinkClick r:id="rId4">
                  <a:extLst>
                    <a:ext uri="{A12FA001-AC4F-418D-AE19-62706E023703}">
                      <ahyp:hlinkClr xmlns:ahyp="http://schemas.microsoft.com/office/drawing/2018/hyperlinkcolor" val="tx"/>
                    </a:ext>
                  </a:extLst>
                </a:hlinkClick>
              </a:rPr>
              <a:t>https://franz.com/</a:t>
            </a:r>
            <a:endParaRPr lang="en-US" sz="1700" dirty="0">
              <a:latin typeface="Andale Mono" panose="020B0509000000000004" pitchFamily="49" charset="0"/>
            </a:endParaRPr>
          </a:p>
          <a:p>
            <a:pPr>
              <a:lnSpc>
                <a:spcPct val="200000"/>
              </a:lnSpc>
            </a:pPr>
            <a:r>
              <a:rPr lang="en-US" sz="1700" dirty="0">
                <a:latin typeface="Andale Mono" panose="020B0509000000000004" pitchFamily="49" charset="0"/>
              </a:rPr>
              <a:t>N-TRIPLES spec - </a:t>
            </a:r>
            <a:r>
              <a:rPr lang="en-US" sz="1700" dirty="0">
                <a:latin typeface="Andale Mono" panose="020B0509000000000004" pitchFamily="49" charset="0"/>
                <a:hlinkClick r:id="rId5">
                  <a:extLst>
                    <a:ext uri="{A12FA001-AC4F-418D-AE19-62706E023703}">
                      <ahyp:hlinkClr xmlns:ahyp="http://schemas.microsoft.com/office/drawing/2018/hyperlinkcolor" val="tx"/>
                    </a:ext>
                  </a:extLst>
                </a:hlinkClick>
              </a:rPr>
              <a:t>http://www.w3.org/TR/rdf-testcases/#ntriples</a:t>
            </a:r>
            <a:r>
              <a:rPr lang="en-US" sz="1700" dirty="0">
                <a:latin typeface="Andale Mono" panose="020B0509000000000004" pitchFamily="49" charset="0"/>
              </a:rPr>
              <a:t>.</a:t>
            </a:r>
          </a:p>
          <a:p>
            <a:pPr>
              <a:lnSpc>
                <a:spcPct val="200000"/>
              </a:lnSpc>
            </a:pPr>
            <a:r>
              <a:rPr lang="en-US" sz="1700" dirty="0">
                <a:latin typeface="Andale Mono" panose="020B0509000000000004" pitchFamily="49" charset="0"/>
                <a:hlinkClick r:id="rId6">
                  <a:extLst>
                    <a:ext uri="{A12FA001-AC4F-418D-AE19-62706E023703}">
                      <ahyp:hlinkClr xmlns:ahyp="http://schemas.microsoft.com/office/drawing/2018/hyperlinkcolor" val="tx"/>
                    </a:ext>
                  </a:extLst>
                </a:hlinkClick>
              </a:rPr>
              <a:t>Blog - Ontology and Data Science - Favio Vaquez</a:t>
            </a:r>
            <a:endParaRPr lang="en-US" sz="1700" dirty="0">
              <a:latin typeface="Andale Mono" panose="020B0509000000000004" pitchFamily="49" charset="0"/>
            </a:endParaRPr>
          </a:p>
        </p:txBody>
      </p:sp>
      <p:sp>
        <p:nvSpPr>
          <p:cNvPr id="5" name="Slide Number Placeholder 4">
            <a:extLst>
              <a:ext uri="{FF2B5EF4-FFF2-40B4-BE49-F238E27FC236}">
                <a16:creationId xmlns:a16="http://schemas.microsoft.com/office/drawing/2014/main" id="{0BD68987-B9EF-F744-9506-2066847E7586}"/>
              </a:ext>
            </a:extLst>
          </p:cNvPr>
          <p:cNvSpPr>
            <a:spLocks noGrp="1"/>
          </p:cNvSpPr>
          <p:nvPr>
            <p:ph type="sldNum" sz="quarter" idx="12"/>
          </p:nvPr>
        </p:nvSpPr>
        <p:spPr/>
        <p:txBody>
          <a:bodyPr/>
          <a:lstStyle/>
          <a:p>
            <a:fld id="{AD13951F-41DF-824B-BDB6-B5C0F60D0109}" type="slidenum">
              <a:rPr lang="en-US" smtClean="0"/>
              <a:t>33</a:t>
            </a:fld>
            <a:endParaRPr lang="en-US"/>
          </a:p>
        </p:txBody>
      </p:sp>
      <p:sp>
        <p:nvSpPr>
          <p:cNvPr id="4" name="Footer Placeholder 3">
            <a:extLst>
              <a:ext uri="{FF2B5EF4-FFF2-40B4-BE49-F238E27FC236}">
                <a16:creationId xmlns:a16="http://schemas.microsoft.com/office/drawing/2014/main" id="{3F39987D-544B-6BB0-8342-AABBD5B7F9E3}"/>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415225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666D-B151-F040-BDA1-4E77A18DAA79}"/>
              </a:ext>
            </a:extLst>
          </p:cNvPr>
          <p:cNvSpPr>
            <a:spLocks noGrp="1"/>
          </p:cNvSpPr>
          <p:nvPr>
            <p:ph type="title"/>
          </p:nvPr>
        </p:nvSpPr>
        <p:spPr/>
        <p:txBody>
          <a:bodyPr/>
          <a:lstStyle/>
          <a:p>
            <a:r>
              <a:rPr lang="en-US" dirty="0"/>
              <a:t>Resources (2)</a:t>
            </a:r>
          </a:p>
        </p:txBody>
      </p:sp>
      <p:sp>
        <p:nvSpPr>
          <p:cNvPr id="3" name="Content Placeholder 2">
            <a:extLst>
              <a:ext uri="{FF2B5EF4-FFF2-40B4-BE49-F238E27FC236}">
                <a16:creationId xmlns:a16="http://schemas.microsoft.com/office/drawing/2014/main" id="{FFD3A2E5-7567-D141-8AB2-66D8B5DE2853}"/>
              </a:ext>
            </a:extLst>
          </p:cNvPr>
          <p:cNvSpPr>
            <a:spLocks noGrp="1"/>
          </p:cNvSpPr>
          <p:nvPr>
            <p:ph idx="1"/>
          </p:nvPr>
        </p:nvSpPr>
        <p:spPr>
          <a:xfrm>
            <a:off x="717177" y="1449108"/>
            <a:ext cx="10515600" cy="4803774"/>
          </a:xfrm>
        </p:spPr>
        <p:txBody>
          <a:bodyPr>
            <a:normAutofit fontScale="25000" lnSpcReduction="20000"/>
          </a:bodyPr>
          <a:lstStyle/>
          <a:p>
            <a:pPr marL="0" indent="0">
              <a:lnSpc>
                <a:spcPct val="210000"/>
              </a:lnSpc>
              <a:buNone/>
            </a:pPr>
            <a:r>
              <a:rPr lang="en-US" sz="4800" dirty="0">
                <a:latin typeface="IBM Plex Mono" panose="020B0509050203000203" pitchFamily="49" charset="77"/>
                <a:hlinkClick r:id="rId3">
                  <a:extLst>
                    <a:ext uri="{A12FA001-AC4F-418D-AE19-62706E023703}">
                      <ahyp:hlinkClr xmlns:ahyp="http://schemas.microsoft.com/office/drawing/2018/hyperlinkcolor" val="tx"/>
                    </a:ext>
                  </a:extLst>
                </a:hlinkClick>
              </a:rPr>
              <a:t>Semantic Graphs: What they are and Why You Should Care </a:t>
            </a:r>
            <a:r>
              <a:rPr lang="en-US" sz="4800" dirty="0">
                <a:latin typeface="IBM Plex Mono" panose="020B0509050203000203" pitchFamily="49" charset="77"/>
              </a:rPr>
              <a:t>( Blog by David Vandegrift )</a:t>
            </a:r>
          </a:p>
          <a:p>
            <a:pPr marL="0" indent="0">
              <a:lnSpc>
                <a:spcPct val="210000"/>
              </a:lnSpc>
              <a:buNone/>
            </a:pPr>
            <a:r>
              <a:rPr lang="en-US" sz="4800" dirty="0">
                <a:latin typeface="IBM Plex Mono" panose="020B0509050203000203" pitchFamily="49" charset="77"/>
              </a:rPr>
              <a:t>Knowledge Graphs</a:t>
            </a:r>
          </a:p>
          <a:p>
            <a:pPr marL="457200" lvl="1" indent="0">
              <a:lnSpc>
                <a:spcPct val="210000"/>
              </a:lnSpc>
              <a:buNone/>
            </a:pPr>
            <a:r>
              <a:rPr lang="en-US" sz="4800" b="0" i="0" u="none" strike="noStrike" dirty="0">
                <a:effectLst/>
                <a:latin typeface="IBM Plex Mono" panose="020B0509050203000203" pitchFamily="49" charset="77"/>
                <a:hlinkClick r:id="rId4"/>
              </a:rPr>
              <a:t>What is a Knowledge Graph? – IBM</a:t>
            </a:r>
            <a:endParaRPr lang="en-US" sz="4800" dirty="0">
              <a:latin typeface="IBM Plex Mono" panose="020B0509050203000203" pitchFamily="49" charset="77"/>
            </a:endParaRPr>
          </a:p>
          <a:p>
            <a:pPr marL="457200" lvl="1" indent="0">
              <a:lnSpc>
                <a:spcPct val="210000"/>
              </a:lnSpc>
              <a:buNone/>
            </a:pPr>
            <a:r>
              <a:rPr lang="en-US" sz="4800" dirty="0">
                <a:latin typeface="IBM Plex Mono" panose="020B0509050203000203" pitchFamily="49" charset="77"/>
                <a:hlinkClick r:id="rId5"/>
              </a:rPr>
              <a:t>The World Factbook – CIA</a:t>
            </a:r>
            <a:endParaRPr lang="en-US" sz="4800" dirty="0">
              <a:latin typeface="IBM Plex Mono" panose="020B0509050203000203" pitchFamily="49" charset="77"/>
            </a:endParaRPr>
          </a:p>
          <a:p>
            <a:pPr marL="914400" lvl="2" indent="0">
              <a:lnSpc>
                <a:spcPct val="210000"/>
              </a:lnSpc>
              <a:buNone/>
            </a:pPr>
            <a:r>
              <a:rPr lang="en-US" sz="4800" dirty="0">
                <a:latin typeface="IBM Plex Mono" panose="020B0509050203000203" pitchFamily="49" charset="77"/>
                <a:hlinkClick r:id="rId6"/>
              </a:rPr>
              <a:t>South Africa travel facts</a:t>
            </a:r>
            <a:endParaRPr lang="en-US" sz="4800" dirty="0">
              <a:latin typeface="IBM Plex Mono" panose="020B0509050203000203" pitchFamily="49" charset="77"/>
            </a:endParaRPr>
          </a:p>
          <a:p>
            <a:pPr marL="457200" lvl="1" indent="0">
              <a:lnSpc>
                <a:spcPct val="210000"/>
              </a:lnSpc>
              <a:buNone/>
            </a:pPr>
            <a:r>
              <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rPr>
              <a:t>Wikipedia</a:t>
            </a:r>
          </a:p>
          <a:p>
            <a:pPr marL="914400" lvl="2" indent="0">
              <a:lnSpc>
                <a:spcPct val="210000"/>
              </a:lnSpc>
              <a:buNone/>
            </a:pPr>
            <a:r>
              <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rPr>
              <a:t>Dbpedia </a:t>
            </a:r>
            <a:r>
              <a:rPr lang="en-US" sz="4800" dirty="0">
                <a:latin typeface="IBM Plex Mono" panose="020B0509050203000203" pitchFamily="49" charset="77"/>
              </a:rPr>
              <a:t> - Global and Unified Access to Knowledge Graphs</a:t>
            </a:r>
            <a:endPar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endParaRPr>
          </a:p>
          <a:p>
            <a:pPr marL="914400" lvl="2" indent="0">
              <a:lnSpc>
                <a:spcPct val="210000"/>
              </a:lnSpc>
              <a:buNone/>
            </a:pPr>
            <a:r>
              <a:rPr lang="en-US" sz="4800" dirty="0">
                <a:latin typeface="IBM Plex Mono" panose="020B0509050203000203" pitchFamily="49" charset="77"/>
                <a:hlinkClick r:id="rId8"/>
              </a:rPr>
              <a:t>Wikidata</a:t>
            </a:r>
            <a:r>
              <a:rPr lang="en-US" sz="4800" dirty="0">
                <a:latin typeface="IBM Plex Mono" panose="020B0509050203000203" pitchFamily="49" charset="77"/>
              </a:rPr>
              <a:t> -</a:t>
            </a:r>
            <a:r>
              <a:rPr lang="en-US" sz="4800" b="0" i="0" dirty="0">
                <a:solidFill>
                  <a:srgbClr val="202122"/>
                </a:solidFill>
                <a:effectLst/>
                <a:latin typeface="IBM Plex Mono" panose="020B0509050203000203" pitchFamily="49" charset="77"/>
                <a:hlinkClick r:id="rId9"/>
              </a:rPr>
              <a:t>overview of structured data</a:t>
            </a:r>
            <a:endParaRPr lang="en-US" sz="4800" dirty="0">
              <a:latin typeface="IBM Plex Mono" panose="020B0509050203000203" pitchFamily="49" charset="77"/>
              <a:hlinkClick r:id="rId7">
                <a:extLst>
                  <a:ext uri="{A12FA001-AC4F-418D-AE19-62706E023703}">
                    <ahyp:hlinkClr xmlns:ahyp="http://schemas.microsoft.com/office/drawing/2018/hyperlinkcolor" val="tx"/>
                  </a:ext>
                </a:extLst>
              </a:hlinkClick>
            </a:endParaRPr>
          </a:p>
          <a:p>
            <a:pPr marL="0" indent="0">
              <a:lnSpc>
                <a:spcPct val="210000"/>
              </a:lnSpc>
              <a:buNone/>
            </a:pPr>
            <a:r>
              <a:rPr lang="en-US" sz="4800" dirty="0">
                <a:latin typeface="IBM Plex Mono" panose="020B0509050203000203" pitchFamily="49" charset="77"/>
                <a:hlinkClick r:id="rId10">
                  <a:extLst>
                    <a:ext uri="{A12FA001-AC4F-418D-AE19-62706E023703}">
                      <ahyp:hlinkClr xmlns:ahyp="http://schemas.microsoft.com/office/drawing/2018/hyperlinkcolor" val="tx"/>
                    </a:ext>
                  </a:extLst>
                </a:hlinkClick>
              </a:rPr>
              <a:t>Wikimedia</a:t>
            </a:r>
            <a:r>
              <a:rPr lang="en-US" sz="4800" dirty="0">
                <a:latin typeface="IBM Plex Mono" panose="020B0509050203000203" pitchFamily="49" charset="77"/>
              </a:rPr>
              <a:t> / Commons</a:t>
            </a:r>
          </a:p>
          <a:p>
            <a:pPr marL="0" indent="0">
              <a:lnSpc>
                <a:spcPct val="210000"/>
              </a:lnSpc>
              <a:buNone/>
            </a:pPr>
            <a:r>
              <a:rPr lang="en-US" sz="4800" dirty="0">
                <a:latin typeface="IBM Plex Mono" panose="020B0509050203000203" pitchFamily="49" charset="77"/>
                <a:hlinkClick r:id="rId11">
                  <a:extLst>
                    <a:ext uri="{A12FA001-AC4F-418D-AE19-62706E023703}">
                      <ahyp:hlinkClr xmlns:ahyp="http://schemas.microsoft.com/office/drawing/2018/hyperlinkcolor" val="tx"/>
                    </a:ext>
                  </a:extLst>
                </a:hlinkClick>
              </a:rPr>
              <a:t>Schema.org </a:t>
            </a:r>
            <a:r>
              <a:rPr lang="en-US" sz="4800" dirty="0">
                <a:latin typeface="IBM Plex Mono" panose="020B0509050203000203" pitchFamily="49" charset="77"/>
              </a:rPr>
              <a:t>– discover common and standard labels (Predicates (P))</a:t>
            </a:r>
            <a:br>
              <a:rPr lang="en-US" sz="4800" dirty="0">
                <a:latin typeface="IBM Plex Mono" panose="020B0509050203000203" pitchFamily="49" charset="77"/>
              </a:rPr>
            </a:br>
            <a:r>
              <a:rPr lang="en-US" sz="4800" dirty="0">
                <a:latin typeface="IBM Plex Mono" panose="020B0509050203000203" pitchFamily="49" charset="77"/>
              </a:rPr>
              <a:t>https://</a:t>
            </a:r>
            <a:r>
              <a:rPr lang="en-US" sz="4800" dirty="0" err="1">
                <a:latin typeface="IBM Plex Mono" panose="020B0509050203000203" pitchFamily="49" charset="77"/>
              </a:rPr>
              <a:t>github.com</a:t>
            </a:r>
            <a:r>
              <a:rPr lang="en-US" sz="4800" dirty="0">
                <a:latin typeface="IBM Plex Mono" panose="020B0509050203000203" pitchFamily="49" charset="77"/>
              </a:rPr>
              <a:t>/</a:t>
            </a:r>
            <a:r>
              <a:rPr lang="en-US" sz="4800" dirty="0" err="1">
                <a:latin typeface="IBM Plex Mono" panose="020B0509050203000203" pitchFamily="49" charset="77"/>
              </a:rPr>
              <a:t>schemaorg</a:t>
            </a:r>
            <a:r>
              <a:rPr lang="en-US" sz="4800" dirty="0">
                <a:latin typeface="IBM Plex Mono" panose="020B0509050203000203" pitchFamily="49" charset="77"/>
              </a:rPr>
              <a:t>/</a:t>
            </a:r>
            <a:r>
              <a:rPr lang="en-US" sz="4800" dirty="0" err="1">
                <a:latin typeface="IBM Plex Mono" panose="020B0509050203000203" pitchFamily="49" charset="77"/>
              </a:rPr>
              <a:t>schemaorg</a:t>
            </a:r>
            <a:endParaRPr lang="en-US" sz="4800" dirty="0">
              <a:latin typeface="IBM Plex Mono" panose="020B0509050203000203" pitchFamily="49" charset="77"/>
            </a:endParaRPr>
          </a:p>
          <a:p>
            <a:pPr>
              <a:lnSpc>
                <a:spcPct val="210000"/>
              </a:lnSpc>
            </a:pPr>
            <a:endParaRPr lang="en-US" sz="3600" dirty="0">
              <a:latin typeface="Andale Mono" panose="020B0509000000000004" pitchFamily="49" charset="0"/>
            </a:endParaRPr>
          </a:p>
          <a:p>
            <a:pPr lvl="1">
              <a:lnSpc>
                <a:spcPct val="210000"/>
              </a:lnSpc>
            </a:pPr>
            <a:endParaRPr lang="en-US" dirty="0"/>
          </a:p>
          <a:p>
            <a:pPr>
              <a:lnSpc>
                <a:spcPct val="210000"/>
              </a:lnSpc>
            </a:pPr>
            <a:endParaRPr lang="en-US" dirty="0"/>
          </a:p>
        </p:txBody>
      </p:sp>
      <p:sp>
        <p:nvSpPr>
          <p:cNvPr id="5" name="Slide Number Placeholder 4">
            <a:extLst>
              <a:ext uri="{FF2B5EF4-FFF2-40B4-BE49-F238E27FC236}">
                <a16:creationId xmlns:a16="http://schemas.microsoft.com/office/drawing/2014/main" id="{0BD68987-B9EF-F744-9506-2066847E7586}"/>
              </a:ext>
            </a:extLst>
          </p:cNvPr>
          <p:cNvSpPr>
            <a:spLocks noGrp="1"/>
          </p:cNvSpPr>
          <p:nvPr>
            <p:ph type="sldNum" sz="quarter" idx="12"/>
          </p:nvPr>
        </p:nvSpPr>
        <p:spPr/>
        <p:txBody>
          <a:bodyPr/>
          <a:lstStyle/>
          <a:p>
            <a:fld id="{AD13951F-41DF-824B-BDB6-B5C0F60D0109}" type="slidenum">
              <a:rPr lang="en-US" smtClean="0"/>
              <a:t>34</a:t>
            </a:fld>
            <a:endParaRPr lang="en-US"/>
          </a:p>
        </p:txBody>
      </p:sp>
      <p:sp>
        <p:nvSpPr>
          <p:cNvPr id="4" name="Footer Placeholder 3">
            <a:extLst>
              <a:ext uri="{FF2B5EF4-FFF2-40B4-BE49-F238E27FC236}">
                <a16:creationId xmlns:a16="http://schemas.microsoft.com/office/drawing/2014/main" id="{77B5A558-0E44-B99B-D497-5A7DC1FE6EDD}"/>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318366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66E2-F26C-3A55-4DBE-C61C5E7C95A7}"/>
              </a:ext>
            </a:extLst>
          </p:cNvPr>
          <p:cNvSpPr>
            <a:spLocks noGrp="1"/>
          </p:cNvSpPr>
          <p:nvPr>
            <p:ph type="title"/>
          </p:nvPr>
        </p:nvSpPr>
        <p:spPr/>
        <p:txBody>
          <a:bodyPr/>
          <a:lstStyle/>
          <a:p>
            <a:r>
              <a:rPr lang="en-US" dirty="0"/>
              <a:t>Resources (3)</a:t>
            </a:r>
          </a:p>
        </p:txBody>
      </p:sp>
      <p:sp>
        <p:nvSpPr>
          <p:cNvPr id="3" name="Content Placeholder 2">
            <a:extLst>
              <a:ext uri="{FF2B5EF4-FFF2-40B4-BE49-F238E27FC236}">
                <a16:creationId xmlns:a16="http://schemas.microsoft.com/office/drawing/2014/main" id="{EA8F8501-5242-F98A-8493-1D3DFB1C0E27}"/>
              </a:ext>
            </a:extLst>
          </p:cNvPr>
          <p:cNvSpPr>
            <a:spLocks noGrp="1"/>
          </p:cNvSpPr>
          <p:nvPr>
            <p:ph idx="1"/>
          </p:nvPr>
        </p:nvSpPr>
        <p:spPr/>
        <p:txBody>
          <a:bodyPr>
            <a:normAutofit/>
          </a:bodyPr>
          <a:lstStyle/>
          <a:p>
            <a:r>
              <a:rPr lang="en-US" sz="1600" b="1" dirty="0">
                <a:solidFill>
                  <a:srgbClr val="005A9C"/>
                </a:solidFill>
                <a:effectLst/>
                <a:latin typeface="IBM Plex Mono" panose="020B0509050203000203" pitchFamily="49" charset="77"/>
                <a:hlinkClick r:id="rId3"/>
              </a:rPr>
              <a:t>RDF Schema 1.1 - W3C Recommendation 25 February 2014</a:t>
            </a:r>
            <a:br>
              <a:rPr lang="en-US" sz="1600" b="1" dirty="0">
                <a:solidFill>
                  <a:srgbClr val="005A9C"/>
                </a:solidFill>
                <a:effectLst/>
                <a:latin typeface="IBM Plex Mono" panose="020B0509050203000203" pitchFamily="49" charset="77"/>
              </a:rPr>
            </a:br>
            <a:br>
              <a:rPr lang="en-US" sz="1600" b="1" dirty="0">
                <a:solidFill>
                  <a:srgbClr val="005A9C"/>
                </a:solidFill>
                <a:effectLst/>
                <a:latin typeface="IBM Plex Mono" panose="020B0509050203000203" pitchFamily="49" charset="77"/>
              </a:rPr>
            </a:br>
            <a:br>
              <a:rPr lang="en-US" sz="1600" b="1" dirty="0">
                <a:solidFill>
                  <a:srgbClr val="005A9C"/>
                </a:solidFill>
                <a:effectLst/>
                <a:latin typeface="IBM Plex Mono" panose="020B0509050203000203" pitchFamily="49" charset="77"/>
              </a:rPr>
            </a:br>
            <a:r>
              <a:rPr lang="en-US" sz="1600" b="1" dirty="0">
                <a:solidFill>
                  <a:srgbClr val="005A9C"/>
                </a:solidFill>
                <a:effectLst/>
                <a:latin typeface="IBM Plex Mono" panose="020B0509050203000203" pitchFamily="49" charset="77"/>
              </a:rPr>
              <a:t>Developers guide to RDF predicates</a:t>
            </a:r>
          </a:p>
          <a:p>
            <a:r>
              <a:rPr lang="en-US" sz="1600" b="1" dirty="0">
                <a:solidFill>
                  <a:srgbClr val="005A9C"/>
                </a:solidFill>
                <a:effectLst/>
                <a:latin typeface="IBM Plex Mono" panose="020B0509050203000203" pitchFamily="49" charset="77"/>
                <a:hlinkClick r:id="rId4"/>
              </a:rPr>
              <a:t>https://schema.org/docs/developers.html</a:t>
            </a:r>
            <a:br>
              <a:rPr lang="en-US" sz="1600" b="1" dirty="0">
                <a:solidFill>
                  <a:srgbClr val="005A9C"/>
                </a:solidFill>
                <a:effectLst/>
                <a:latin typeface="IBM Plex Mono" panose="020B0509050203000203" pitchFamily="49" charset="77"/>
              </a:rPr>
            </a:br>
            <a:br>
              <a:rPr lang="en-US" sz="1600" b="1" dirty="0">
                <a:solidFill>
                  <a:srgbClr val="005A9C"/>
                </a:solidFill>
                <a:effectLst/>
                <a:latin typeface="IBM Plex Mono" panose="020B0509050203000203" pitchFamily="49" charset="77"/>
              </a:rPr>
            </a:br>
            <a:r>
              <a:rPr lang="en-US" sz="1600" b="1" dirty="0">
                <a:solidFill>
                  <a:srgbClr val="005A9C"/>
                </a:solidFill>
                <a:effectLst/>
                <a:latin typeface="IBM Plex Mono" panose="020B0509050203000203" pitchFamily="49" charset="77"/>
              </a:rPr>
              <a:t>Gruff tutorial</a:t>
            </a:r>
          </a:p>
          <a:p>
            <a:pPr lvl="1"/>
            <a:r>
              <a:rPr lang="en-US" sz="1800" dirty="0">
                <a:effectLst/>
                <a:latin typeface="Courier" panose="02070309020205020404" pitchFamily="49" charset="0"/>
              </a:rPr>
              <a:t>http://</a:t>
            </a:r>
            <a:r>
              <a:rPr lang="en-US" sz="1800" dirty="0" err="1">
                <a:effectLst/>
                <a:latin typeface="Courier" panose="02070309020205020404" pitchFamily="49" charset="0"/>
              </a:rPr>
              <a:t>www.franz.com</a:t>
            </a:r>
            <a:r>
              <a:rPr lang="en-US" sz="1800" dirty="0">
                <a:effectLst/>
                <a:latin typeface="Courier" panose="02070309020205020404" pitchFamily="49" charset="0"/>
              </a:rPr>
              <a:t>/</a:t>
            </a:r>
            <a:r>
              <a:rPr lang="en-US" sz="1800" dirty="0" err="1">
                <a:effectLst/>
                <a:latin typeface="Courier" panose="02070309020205020404" pitchFamily="49" charset="0"/>
              </a:rPr>
              <a:t>agraph</a:t>
            </a:r>
            <a:r>
              <a:rPr lang="en-US" sz="1800" dirty="0">
                <a:effectLst/>
                <a:latin typeface="Courier" panose="02070309020205020404" pitchFamily="49" charset="0"/>
              </a:rPr>
              <a:t>/gruff </a:t>
            </a:r>
            <a:endParaRPr lang="en-US" sz="1050" dirty="0">
              <a:effectLst/>
            </a:endParaRPr>
          </a:p>
          <a:p>
            <a:pPr lvl="1"/>
            <a:r>
              <a:rPr lang="en-US" sz="1800" dirty="0">
                <a:solidFill>
                  <a:srgbClr val="0260BF"/>
                </a:solidFill>
                <a:effectLst/>
                <a:latin typeface="Calibri" panose="020F0502020204030204" pitchFamily="34" charset="0"/>
              </a:rPr>
              <a:t>http://</a:t>
            </a:r>
            <a:r>
              <a:rPr lang="en-US" sz="1800" dirty="0" err="1">
                <a:solidFill>
                  <a:srgbClr val="0260BF"/>
                </a:solidFill>
                <a:effectLst/>
                <a:latin typeface="Calibri" panose="020F0502020204030204" pitchFamily="34" charset="0"/>
              </a:rPr>
              <a:t>www.franz.com</a:t>
            </a:r>
            <a:r>
              <a:rPr lang="en-US" sz="1800" dirty="0">
                <a:solidFill>
                  <a:srgbClr val="0260BF"/>
                </a:solidFill>
                <a:effectLst/>
                <a:latin typeface="Calibri" panose="020F0502020204030204" pitchFamily="34" charset="0"/>
              </a:rPr>
              <a:t>/</a:t>
            </a:r>
            <a:r>
              <a:rPr lang="en-US" sz="1800" dirty="0" err="1">
                <a:solidFill>
                  <a:srgbClr val="0260BF"/>
                </a:solidFill>
                <a:effectLst/>
                <a:latin typeface="Calibri" panose="020F0502020204030204" pitchFamily="34" charset="0"/>
              </a:rPr>
              <a:t>franzdownload</a:t>
            </a:r>
            <a:r>
              <a:rPr lang="en-US" sz="1800" dirty="0">
                <a:solidFill>
                  <a:srgbClr val="0260BF"/>
                </a:solidFill>
                <a:effectLst/>
                <a:latin typeface="Calibri" panose="020F0502020204030204" pitchFamily="34" charset="0"/>
              </a:rPr>
              <a:t>/</a:t>
            </a:r>
            <a:r>
              <a:rPr lang="en-US" sz="1800" dirty="0" err="1">
                <a:solidFill>
                  <a:srgbClr val="0260BF"/>
                </a:solidFill>
                <a:effectLst/>
                <a:latin typeface="Calibri" panose="020F0502020204030204" pitchFamily="34" charset="0"/>
              </a:rPr>
              <a:t>agraph</a:t>
            </a:r>
            <a:r>
              <a:rPr lang="en-US" sz="1800" dirty="0">
                <a:solidFill>
                  <a:srgbClr val="0260BF"/>
                </a:solidFill>
                <a:effectLst/>
                <a:latin typeface="Calibri" panose="020F0502020204030204" pitchFamily="34" charset="0"/>
              </a:rPr>
              <a:t>/</a:t>
            </a:r>
            <a:r>
              <a:rPr lang="en-US" sz="1800" dirty="0" err="1">
                <a:solidFill>
                  <a:srgbClr val="0260BF"/>
                </a:solidFill>
                <a:effectLst/>
                <a:latin typeface="Calibri" panose="020F0502020204030204" pitchFamily="34" charset="0"/>
              </a:rPr>
              <a:t>allegrograph</a:t>
            </a:r>
            <a:r>
              <a:rPr lang="en-US" sz="1800" dirty="0">
                <a:solidFill>
                  <a:srgbClr val="0260BF"/>
                </a:solidFill>
                <a:effectLst/>
                <a:latin typeface="Calibri" panose="020F0502020204030204" pitchFamily="34" charset="0"/>
              </a:rPr>
              <a:t>/data/</a:t>
            </a:r>
            <a:r>
              <a:rPr lang="en-US" sz="1800" dirty="0" err="1">
                <a:solidFill>
                  <a:srgbClr val="0260BF"/>
                </a:solidFill>
                <a:effectLst/>
                <a:latin typeface="Calibri" panose="020F0502020204030204" pitchFamily="34" charset="0"/>
              </a:rPr>
              <a:t>actors.ntriples</a:t>
            </a:r>
            <a:r>
              <a:rPr lang="en-US" sz="1800" dirty="0">
                <a:solidFill>
                  <a:srgbClr val="0260BF"/>
                </a:solidFill>
                <a:effectLst/>
                <a:latin typeface="Calibri" panose="020F0502020204030204" pitchFamily="34" charset="0"/>
              </a:rPr>
              <a:t> </a:t>
            </a:r>
            <a:endParaRPr lang="en-US" sz="1050" dirty="0">
              <a:effectLst/>
            </a:endParaRPr>
          </a:p>
          <a:p>
            <a:pPr lvl="1"/>
            <a:endParaRPr lang="en-US" sz="1200" b="1" dirty="0">
              <a:solidFill>
                <a:srgbClr val="005A9C"/>
              </a:solidFill>
              <a:effectLst/>
              <a:latin typeface="IBM Plex Mono" panose="020B0509050203000203" pitchFamily="49" charset="77"/>
            </a:endParaRPr>
          </a:p>
        </p:txBody>
      </p:sp>
      <p:sp>
        <p:nvSpPr>
          <p:cNvPr id="5" name="Slide Number Placeholder 4">
            <a:extLst>
              <a:ext uri="{FF2B5EF4-FFF2-40B4-BE49-F238E27FC236}">
                <a16:creationId xmlns:a16="http://schemas.microsoft.com/office/drawing/2014/main" id="{CDEA4543-CBFA-B615-C741-FB507A294FE0}"/>
              </a:ext>
            </a:extLst>
          </p:cNvPr>
          <p:cNvSpPr>
            <a:spLocks noGrp="1"/>
          </p:cNvSpPr>
          <p:nvPr>
            <p:ph type="sldNum" sz="quarter" idx="12"/>
          </p:nvPr>
        </p:nvSpPr>
        <p:spPr/>
        <p:txBody>
          <a:bodyPr/>
          <a:lstStyle/>
          <a:p>
            <a:fld id="{AD13951F-41DF-824B-BDB6-B5C0F60D0109}" type="slidenum">
              <a:rPr lang="en-US" smtClean="0"/>
              <a:t>35</a:t>
            </a:fld>
            <a:endParaRPr lang="en-US"/>
          </a:p>
        </p:txBody>
      </p:sp>
      <p:sp>
        <p:nvSpPr>
          <p:cNvPr id="4" name="Footer Placeholder 3">
            <a:extLst>
              <a:ext uri="{FF2B5EF4-FFF2-40B4-BE49-F238E27FC236}">
                <a16:creationId xmlns:a16="http://schemas.microsoft.com/office/drawing/2014/main" id="{C6166DF3-E295-F844-4EE8-2F9A33EC5BD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824815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6AE5-C4D9-7B4B-4E6D-839515EB58CD}"/>
              </a:ext>
            </a:extLst>
          </p:cNvPr>
          <p:cNvSpPr>
            <a:spLocks noGrp="1"/>
          </p:cNvSpPr>
          <p:nvPr>
            <p:ph type="title"/>
          </p:nvPr>
        </p:nvSpPr>
        <p:spPr/>
        <p:txBody>
          <a:bodyPr/>
          <a:lstStyle/>
          <a:p>
            <a:r>
              <a:rPr lang="en-US" dirty="0"/>
              <a:t>Additional, Advanced, </a:t>
            </a:r>
            <a:r>
              <a:rPr lang="en-US" dirty="0" err="1"/>
              <a:t>etc</a:t>
            </a:r>
            <a:r>
              <a:rPr lang="en-US" dirty="0"/>
              <a:t> … Material</a:t>
            </a:r>
          </a:p>
        </p:txBody>
      </p:sp>
      <p:sp>
        <p:nvSpPr>
          <p:cNvPr id="3" name="Footer Placeholder 2">
            <a:extLst>
              <a:ext uri="{FF2B5EF4-FFF2-40B4-BE49-F238E27FC236}">
                <a16:creationId xmlns:a16="http://schemas.microsoft.com/office/drawing/2014/main" id="{EE8C3B72-4F38-5671-69DA-A99F3D9ECAC7}"/>
              </a:ext>
            </a:extLst>
          </p:cNvPr>
          <p:cNvSpPr>
            <a:spLocks noGrp="1"/>
          </p:cNvSpPr>
          <p:nvPr>
            <p:ph type="ftr" sz="quarter" idx="11"/>
          </p:nvPr>
        </p:nvSpPr>
        <p:spPr/>
        <p:txBody>
          <a:bodyPr/>
          <a:lstStyle/>
          <a:p>
            <a:r>
              <a:rPr lang="en-US"/>
              <a:t>Graph Data - Generic Presentation </a:t>
            </a:r>
          </a:p>
        </p:txBody>
      </p:sp>
      <p:sp>
        <p:nvSpPr>
          <p:cNvPr id="4" name="Slide Number Placeholder 3">
            <a:extLst>
              <a:ext uri="{FF2B5EF4-FFF2-40B4-BE49-F238E27FC236}">
                <a16:creationId xmlns:a16="http://schemas.microsoft.com/office/drawing/2014/main" id="{E3341015-C2BD-D380-4F69-CDDAE329098C}"/>
              </a:ext>
            </a:extLst>
          </p:cNvPr>
          <p:cNvSpPr>
            <a:spLocks noGrp="1"/>
          </p:cNvSpPr>
          <p:nvPr>
            <p:ph type="sldNum" sz="quarter" idx="12"/>
          </p:nvPr>
        </p:nvSpPr>
        <p:spPr/>
        <p:txBody>
          <a:bodyPr/>
          <a:lstStyle/>
          <a:p>
            <a:fld id="{AD13951F-41DF-824B-BDB6-B5C0F60D0109}" type="slidenum">
              <a:rPr lang="en-US" smtClean="0"/>
              <a:t>36</a:t>
            </a:fld>
            <a:endParaRPr lang="en-US"/>
          </a:p>
        </p:txBody>
      </p:sp>
    </p:spTree>
    <p:extLst>
      <p:ext uri="{BB962C8B-B14F-4D97-AF65-F5344CB8AC3E}">
        <p14:creationId xmlns:p14="http://schemas.microsoft.com/office/powerpoint/2010/main" val="354087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167A364-CFF2-CE31-ABA7-32C9B65BC634}"/>
              </a:ext>
            </a:extLst>
          </p:cNvPr>
          <p:cNvPicPr>
            <a:picLocks noGrp="1" noChangeAspect="1"/>
          </p:cNvPicPr>
          <p:nvPr>
            <p:ph idx="1"/>
          </p:nvPr>
        </p:nvPicPr>
        <p:blipFill rotWithShape="1">
          <a:blip r:embed="rId3"/>
          <a:srcRect r="1800" b="-2"/>
          <a:stretch/>
        </p:blipFill>
        <p:spPr>
          <a:xfrm>
            <a:off x="626590" y="317578"/>
            <a:ext cx="10851111" cy="3508437"/>
          </a:xfrm>
          <a:prstGeom prst="rect">
            <a:avLst/>
          </a:prstGeom>
        </p:spPr>
      </p:pic>
      <p:sp>
        <p:nvSpPr>
          <p:cNvPr id="2" name="Title 1">
            <a:extLst>
              <a:ext uri="{FF2B5EF4-FFF2-40B4-BE49-F238E27FC236}">
                <a16:creationId xmlns:a16="http://schemas.microsoft.com/office/drawing/2014/main" id="{EFC4AE26-E612-F9E0-35DF-82074D74C259}"/>
              </a:ext>
            </a:extLst>
          </p:cNvPr>
          <p:cNvSpPr>
            <a:spLocks noGrp="1"/>
          </p:cNvSpPr>
          <p:nvPr>
            <p:ph type="title"/>
          </p:nvPr>
        </p:nvSpPr>
        <p:spPr>
          <a:xfrm>
            <a:off x="630936" y="4018137"/>
            <a:ext cx="4569060" cy="2129586"/>
          </a:xfrm>
          <a:noFill/>
        </p:spPr>
        <p:txBody>
          <a:bodyPr vert="horz" lIns="91440" tIns="45720" rIns="91440" bIns="45720" rtlCol="0" anchor="t">
            <a:normAutofit/>
          </a:bodyPr>
          <a:lstStyle/>
          <a:p>
            <a:r>
              <a:rPr lang="en-US" sz="4800">
                <a:solidFill>
                  <a:schemeClr val="bg1"/>
                </a:solidFill>
              </a:rPr>
              <a:t>Comparison</a:t>
            </a:r>
          </a:p>
        </p:txBody>
      </p:sp>
      <p:sp>
        <p:nvSpPr>
          <p:cNvPr id="4" name="Text Placeholder 3">
            <a:extLst>
              <a:ext uri="{FF2B5EF4-FFF2-40B4-BE49-F238E27FC236}">
                <a16:creationId xmlns:a16="http://schemas.microsoft.com/office/drawing/2014/main" id="{4D71F287-97F2-E1F8-B735-2844D3EC348A}"/>
              </a:ext>
            </a:extLst>
          </p:cNvPr>
          <p:cNvSpPr>
            <a:spLocks noGrp="1"/>
          </p:cNvSpPr>
          <p:nvPr>
            <p:ph type="body" sz="half" idx="2"/>
          </p:nvPr>
        </p:nvSpPr>
        <p:spPr>
          <a:xfrm>
            <a:off x="5486080" y="4018143"/>
            <a:ext cx="5674105" cy="2129599"/>
          </a:xfrm>
          <a:noFill/>
        </p:spPr>
        <p:txBody>
          <a:bodyPr vert="horz" lIns="91440" tIns="45720" rIns="91440" bIns="45720" rtlCol="0" anchor="t">
            <a:normAutofit/>
          </a:bodyPr>
          <a:lstStyle/>
          <a:p>
            <a:pPr indent="-228600">
              <a:buFont typeface="Arial" panose="020B0604020202020204" pitchFamily="34" charset="0"/>
              <a:buChar char="•"/>
            </a:pPr>
            <a:r>
              <a:rPr lang="en-US" sz="1800">
                <a:solidFill>
                  <a:schemeClr val="bg1"/>
                </a:solidFill>
              </a:rPr>
              <a:t>RDBs ( MySQL, MSSQL, DB2 etc )</a:t>
            </a:r>
          </a:p>
          <a:p>
            <a:pPr indent="-228600">
              <a:buFont typeface="Arial" panose="020B0604020202020204" pitchFamily="34" charset="0"/>
              <a:buChar char="•"/>
            </a:pPr>
            <a:endParaRPr lang="en-US" sz="1800">
              <a:solidFill>
                <a:schemeClr val="bg1"/>
              </a:solidFill>
            </a:endParaRPr>
          </a:p>
          <a:p>
            <a:pPr indent="-228600">
              <a:buFont typeface="Arial" panose="020B0604020202020204" pitchFamily="34" charset="0"/>
              <a:buChar char="•"/>
            </a:pPr>
            <a:r>
              <a:rPr lang="en-US" sz="1800">
                <a:solidFill>
                  <a:schemeClr val="bg1"/>
                </a:solidFill>
              </a:rPr>
              <a:t>NoSQL ( CouchDB, MongoDB, DocumentDB, etc )</a:t>
            </a:r>
          </a:p>
          <a:p>
            <a:pPr indent="-228600">
              <a:buFont typeface="Arial" panose="020B0604020202020204" pitchFamily="34" charset="0"/>
              <a:buChar char="•"/>
            </a:pPr>
            <a:endParaRPr lang="en-US" sz="1800">
              <a:solidFill>
                <a:schemeClr val="bg1"/>
              </a:solidFill>
            </a:endParaRPr>
          </a:p>
          <a:p>
            <a:pPr indent="-228600">
              <a:buFont typeface="Arial" panose="020B0604020202020204" pitchFamily="34" charset="0"/>
              <a:buChar char="•"/>
            </a:pPr>
            <a:r>
              <a:rPr lang="en-US" sz="1800">
                <a:solidFill>
                  <a:schemeClr val="bg1"/>
                </a:solidFill>
              </a:rPr>
              <a:t>Semantic Graph DB ( Neo4j, allegroGraph(agraph) )</a:t>
            </a:r>
          </a:p>
        </p:txBody>
      </p:sp>
      <p:sp>
        <p:nvSpPr>
          <p:cNvPr id="6" name="Slide Number Placeholder 5">
            <a:extLst>
              <a:ext uri="{FF2B5EF4-FFF2-40B4-BE49-F238E27FC236}">
                <a16:creationId xmlns:a16="http://schemas.microsoft.com/office/drawing/2014/main" id="{6C16EA29-8F6C-D78E-861B-40B1B25A8A57}"/>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defRPr/>
            </a:pPr>
            <a:fld id="{AD13951F-41DF-824B-BDB6-B5C0F60D0109}" type="slidenum">
              <a:rPr lang="en-US">
                <a:solidFill>
                  <a:schemeClr val="bg1"/>
                </a:solidFill>
                <a:latin typeface="Calibri" panose="020F0502020204030204"/>
              </a:rPr>
              <a:pPr algn="ctr">
                <a:spcAft>
                  <a:spcPts val="600"/>
                </a:spcAft>
                <a:defRPr/>
              </a:pPr>
              <a:t>37</a:t>
            </a:fld>
            <a:endParaRPr lang="en-US">
              <a:solidFill>
                <a:schemeClr val="bg1"/>
              </a:solidFill>
              <a:latin typeface="Calibri" panose="020F0502020204030204"/>
            </a:endParaRPr>
          </a:p>
        </p:txBody>
      </p:sp>
      <p:sp>
        <p:nvSpPr>
          <p:cNvPr id="3" name="Footer Placeholder 2">
            <a:extLst>
              <a:ext uri="{FF2B5EF4-FFF2-40B4-BE49-F238E27FC236}">
                <a16:creationId xmlns:a16="http://schemas.microsoft.com/office/drawing/2014/main" id="{A3376F55-D780-705C-1E8F-A3D7B5497270}"/>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2386958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D631470-259F-1265-6BB9-12D0811B8234}"/>
              </a:ext>
            </a:extLst>
          </p:cNvPr>
          <p:cNvPicPr>
            <a:picLocks noChangeAspect="1"/>
          </p:cNvPicPr>
          <p:nvPr/>
        </p:nvPicPr>
        <p:blipFill rotWithShape="1">
          <a:blip r:embed="rId3">
            <a:alphaModFix/>
          </a:blip>
          <a:srcRect t="34732" r="-1" b="15873"/>
          <a:stretch/>
        </p:blipFill>
        <p:spPr>
          <a:xfrm>
            <a:off x="4547937" y="-5"/>
            <a:ext cx="7644062" cy="3681406"/>
          </a:xfrm>
          <a:prstGeom prst="rect">
            <a:avLst/>
          </a:prstGeom>
        </p:spPr>
      </p:pic>
      <p:pic>
        <p:nvPicPr>
          <p:cNvPr id="7" name="Content Placeholder 5">
            <a:extLst>
              <a:ext uri="{FF2B5EF4-FFF2-40B4-BE49-F238E27FC236}">
                <a16:creationId xmlns:a16="http://schemas.microsoft.com/office/drawing/2014/main" id="{8A3E6530-B598-9661-4D6A-0F6246166602}"/>
              </a:ext>
            </a:extLst>
          </p:cNvPr>
          <p:cNvPicPr>
            <a:picLocks noChangeAspect="1"/>
          </p:cNvPicPr>
          <p:nvPr/>
        </p:nvPicPr>
        <p:blipFill rotWithShape="1">
          <a:blip r:embed="rId4"/>
          <a:srcRect l="7355" r="-1" b="-1"/>
          <a:stretch/>
        </p:blipFill>
        <p:spPr>
          <a:xfrm>
            <a:off x="4547938" y="3681409"/>
            <a:ext cx="7644062" cy="3176595"/>
          </a:xfrm>
          <a:prstGeom prst="rect">
            <a:avLst/>
          </a:prstGeom>
        </p:spPr>
      </p:pic>
      <p:sp>
        <p:nvSpPr>
          <p:cNvPr id="23" name="Rectangle 2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97952-0B6D-CDC8-1BF4-D8DDA2694554}"/>
              </a:ext>
            </a:extLst>
          </p:cNvPr>
          <p:cNvSpPr>
            <a:spLocks noGrp="1"/>
          </p:cNvSpPr>
          <p:nvPr>
            <p:ph type="title"/>
          </p:nvPr>
        </p:nvSpPr>
        <p:spPr>
          <a:xfrm>
            <a:off x="838200" y="1115219"/>
            <a:ext cx="5395912" cy="2387600"/>
          </a:xfrm>
        </p:spPr>
        <p:txBody>
          <a:bodyPr vert="horz" lIns="91440" tIns="45720" rIns="91440" bIns="45720" rtlCol="0" anchor="b">
            <a:normAutofit fontScale="90000"/>
          </a:bodyPr>
          <a:lstStyle/>
          <a:p>
            <a:r>
              <a:rPr lang="en-US" sz="5000" kern="1200" dirty="0">
                <a:solidFill>
                  <a:schemeClr val="bg1"/>
                </a:solidFill>
                <a:latin typeface="+mj-lt"/>
                <a:ea typeface="+mj-ea"/>
                <a:cs typeface="+mj-cs"/>
              </a:rPr>
              <a:t>RDF – built-in Predicates</a:t>
            </a:r>
            <a:br>
              <a:rPr lang="en-US" sz="5000" kern="1200" dirty="0">
                <a:solidFill>
                  <a:schemeClr val="bg1"/>
                </a:solidFill>
                <a:latin typeface="+mj-lt"/>
                <a:ea typeface="+mj-ea"/>
                <a:cs typeface="+mj-cs"/>
              </a:rPr>
            </a:br>
            <a:br>
              <a:rPr lang="en-US" sz="5000" kern="1200" dirty="0">
                <a:solidFill>
                  <a:schemeClr val="bg1"/>
                </a:solidFill>
                <a:latin typeface="+mj-lt"/>
                <a:ea typeface="+mj-ea"/>
                <a:cs typeface="+mj-cs"/>
              </a:rPr>
            </a:br>
            <a:endParaRPr lang="en-US" sz="5000" kern="1200" dirty="0">
              <a:solidFill>
                <a:schemeClr val="bg1"/>
              </a:solidFill>
              <a:latin typeface="+mj-lt"/>
              <a:ea typeface="+mj-ea"/>
              <a:cs typeface="+mj-cs"/>
            </a:endParaRPr>
          </a:p>
        </p:txBody>
      </p:sp>
      <p:cxnSp>
        <p:nvCxnSpPr>
          <p:cNvPr id="25" name="Straight Connector 2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3564F4B-8688-A887-7A1F-E8A3AFB6C80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bg1">
                    <a:lumMod val="50000"/>
                  </a:schemeClr>
                </a:solidFill>
                <a:latin typeface="+mn-lt"/>
                <a:ea typeface="+mn-ea"/>
                <a:cs typeface="+mn-cs"/>
              </a:rPr>
              <a:t>Graph Data - Generic Presentation </a:t>
            </a:r>
          </a:p>
        </p:txBody>
      </p:sp>
      <p:sp>
        <p:nvSpPr>
          <p:cNvPr id="4" name="Slide Number Placeholder 3">
            <a:extLst>
              <a:ext uri="{FF2B5EF4-FFF2-40B4-BE49-F238E27FC236}">
                <a16:creationId xmlns:a16="http://schemas.microsoft.com/office/drawing/2014/main" id="{632EE90E-3D02-3E0E-2584-A9F0B3CD3A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D13951F-41DF-824B-BDB6-B5C0F60D0109}" type="slidenum">
              <a:rPr lang="en-US">
                <a:solidFill>
                  <a:srgbClr val="FFFFFF"/>
                </a:solidFill>
              </a:rPr>
              <a:pPr>
                <a:spcAft>
                  <a:spcPts val="600"/>
                </a:spcAft>
                <a:defRPr/>
              </a:pPr>
              <a:t>38</a:t>
            </a:fld>
            <a:endParaRPr lang="en-US">
              <a:solidFill>
                <a:srgbClr val="FFFFFF"/>
              </a:solidFill>
            </a:endParaRPr>
          </a:p>
        </p:txBody>
      </p:sp>
      <p:sp>
        <p:nvSpPr>
          <p:cNvPr id="8" name="TextBox 7">
            <a:extLst>
              <a:ext uri="{FF2B5EF4-FFF2-40B4-BE49-F238E27FC236}">
                <a16:creationId xmlns:a16="http://schemas.microsoft.com/office/drawing/2014/main" id="{ADB5D1D4-DB68-DDE8-2D02-80C1878AECB0}"/>
              </a:ext>
            </a:extLst>
          </p:cNvPr>
          <p:cNvSpPr txBox="1"/>
          <p:nvPr/>
        </p:nvSpPr>
        <p:spPr>
          <a:xfrm>
            <a:off x="779704" y="3065125"/>
            <a:ext cx="2756452" cy="2677656"/>
          </a:xfrm>
          <a:prstGeom prst="rect">
            <a:avLst/>
          </a:prstGeom>
          <a:noFill/>
        </p:spPr>
        <p:txBody>
          <a:bodyPr wrap="square" rtlCol="0">
            <a:spAutoFit/>
          </a:bodyPr>
          <a:lstStyle/>
          <a:p>
            <a:pPr algn="ctr"/>
            <a:r>
              <a:rPr lang="en-US" sz="2400" kern="1200" dirty="0">
                <a:solidFill>
                  <a:schemeClr val="bg1"/>
                </a:solidFill>
                <a:latin typeface="IBM Plex Mono" panose="020B0509050203000203" pitchFamily="49" charset="77"/>
                <a:ea typeface="+mj-ea"/>
                <a:cs typeface="+mj-cs"/>
              </a:rPr>
              <a:t>Type</a:t>
            </a:r>
            <a:br>
              <a:rPr lang="en-US" sz="2400" kern="1200" dirty="0">
                <a:solidFill>
                  <a:schemeClr val="bg1"/>
                </a:solidFill>
                <a:latin typeface="IBM Plex Mono" panose="020B0509050203000203" pitchFamily="49" charset="77"/>
                <a:ea typeface="+mj-ea"/>
                <a:cs typeface="+mj-cs"/>
              </a:rPr>
            </a:br>
            <a:br>
              <a:rPr lang="en-US" sz="2400" kern="1200" dirty="0">
                <a:solidFill>
                  <a:schemeClr val="bg1"/>
                </a:solidFill>
                <a:latin typeface="IBM Plex Mono" panose="020B0509050203000203" pitchFamily="49" charset="77"/>
                <a:ea typeface="+mj-ea"/>
                <a:cs typeface="+mj-cs"/>
              </a:rPr>
            </a:br>
            <a:r>
              <a:rPr lang="en-US" sz="2400" kern="1200" dirty="0" err="1">
                <a:solidFill>
                  <a:schemeClr val="bg1"/>
                </a:solidFill>
                <a:latin typeface="IBM Plex Mono" panose="020B0509050203000203" pitchFamily="49" charset="77"/>
                <a:ea typeface="+mj-ea"/>
                <a:cs typeface="+mj-cs"/>
              </a:rPr>
              <a:t>subClassOf</a:t>
            </a:r>
            <a:br>
              <a:rPr lang="en-US" sz="2400" kern="1200" dirty="0">
                <a:solidFill>
                  <a:schemeClr val="bg1"/>
                </a:solidFill>
                <a:latin typeface="IBM Plex Mono" panose="020B0509050203000203" pitchFamily="49" charset="77"/>
                <a:ea typeface="+mj-ea"/>
                <a:cs typeface="+mj-cs"/>
              </a:rPr>
            </a:br>
            <a:br>
              <a:rPr lang="en-US" sz="2400" kern="1200" dirty="0">
                <a:solidFill>
                  <a:schemeClr val="bg1"/>
                </a:solidFill>
                <a:latin typeface="IBM Plex Mono" panose="020B0509050203000203" pitchFamily="49" charset="77"/>
                <a:ea typeface="+mj-ea"/>
                <a:cs typeface="+mj-cs"/>
              </a:rPr>
            </a:br>
            <a:r>
              <a:rPr lang="en-US" sz="2400" kern="1200" dirty="0">
                <a:solidFill>
                  <a:schemeClr val="bg1"/>
                </a:solidFill>
                <a:latin typeface="IBM Plex Mono" panose="020B0509050203000203" pitchFamily="49" charset="77"/>
                <a:ea typeface="+mj-ea"/>
                <a:cs typeface="+mj-cs"/>
              </a:rPr>
              <a:t>range</a:t>
            </a:r>
            <a:br>
              <a:rPr lang="en-US" sz="2400" kern="1200" dirty="0">
                <a:solidFill>
                  <a:schemeClr val="bg1"/>
                </a:solidFill>
                <a:latin typeface="IBM Plex Mono" panose="020B0509050203000203" pitchFamily="49" charset="77"/>
                <a:ea typeface="+mj-ea"/>
                <a:cs typeface="+mj-cs"/>
              </a:rPr>
            </a:br>
            <a:endParaRPr lang="en-US" sz="2400" kern="1200" dirty="0">
              <a:solidFill>
                <a:schemeClr val="bg1"/>
              </a:solidFill>
              <a:latin typeface="IBM Plex Mono" panose="020B0509050203000203" pitchFamily="49" charset="77"/>
              <a:ea typeface="+mj-ea"/>
              <a:cs typeface="+mj-cs"/>
            </a:endParaRPr>
          </a:p>
          <a:p>
            <a:pPr algn="ctr"/>
            <a:r>
              <a:rPr lang="en-US" sz="2400" kern="1200" dirty="0">
                <a:solidFill>
                  <a:schemeClr val="bg1"/>
                </a:solidFill>
                <a:latin typeface="IBM Plex Mono" panose="020B0509050203000203" pitchFamily="49" charset="77"/>
                <a:ea typeface="+mj-ea"/>
                <a:cs typeface="+mj-cs"/>
              </a:rPr>
              <a:t>comment</a:t>
            </a:r>
            <a:endParaRPr lang="en-US" sz="2400" dirty="0">
              <a:latin typeface="IBM Plex Mono" panose="020B0509050203000203" pitchFamily="49" charset="77"/>
            </a:endParaRPr>
          </a:p>
        </p:txBody>
      </p:sp>
    </p:spTree>
    <p:extLst>
      <p:ext uri="{BB962C8B-B14F-4D97-AF65-F5344CB8AC3E}">
        <p14:creationId xmlns:p14="http://schemas.microsoft.com/office/powerpoint/2010/main" val="2896303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486D-2D7D-4083-8103-70A580F049C2}"/>
              </a:ext>
            </a:extLst>
          </p:cNvPr>
          <p:cNvSpPr>
            <a:spLocks noGrp="1"/>
          </p:cNvSpPr>
          <p:nvPr>
            <p:ph type="title"/>
          </p:nvPr>
        </p:nvSpPr>
        <p:spPr/>
        <p:txBody>
          <a:bodyPr/>
          <a:lstStyle/>
          <a:p>
            <a:r>
              <a:rPr lang="en-US" dirty="0"/>
              <a:t>Graph Theory</a:t>
            </a:r>
          </a:p>
        </p:txBody>
      </p:sp>
      <p:sp>
        <p:nvSpPr>
          <p:cNvPr id="3" name="Content Placeholder 2">
            <a:extLst>
              <a:ext uri="{FF2B5EF4-FFF2-40B4-BE49-F238E27FC236}">
                <a16:creationId xmlns:a16="http://schemas.microsoft.com/office/drawing/2014/main" id="{3E6B86B1-16BF-5F98-CDFC-6C43D889D18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4CC2E86-B870-0775-D293-50C982DBF310}"/>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40CCE0E0-A197-7E31-B365-CB88E91272BE}"/>
              </a:ext>
            </a:extLst>
          </p:cNvPr>
          <p:cNvSpPr>
            <a:spLocks noGrp="1"/>
          </p:cNvSpPr>
          <p:nvPr>
            <p:ph type="sldNum" sz="quarter" idx="12"/>
          </p:nvPr>
        </p:nvSpPr>
        <p:spPr/>
        <p:txBody>
          <a:bodyPr/>
          <a:lstStyle/>
          <a:p>
            <a:fld id="{AD13951F-41DF-824B-BDB6-B5C0F60D0109}" type="slidenum">
              <a:rPr lang="en-US" smtClean="0"/>
              <a:t>3</a:t>
            </a:fld>
            <a:endParaRPr lang="en-US"/>
          </a:p>
        </p:txBody>
      </p:sp>
      <p:sp>
        <p:nvSpPr>
          <p:cNvPr id="6" name="Content Placeholder 2">
            <a:extLst>
              <a:ext uri="{FF2B5EF4-FFF2-40B4-BE49-F238E27FC236}">
                <a16:creationId xmlns:a16="http://schemas.microsoft.com/office/drawing/2014/main" id="{D7C66BA6-A8AA-C458-DB00-43E6B392D9FB}"/>
              </a:ext>
            </a:extLst>
          </p:cNvPr>
          <p:cNvSpPr txBox="1">
            <a:spLocks/>
          </p:cNvSpPr>
          <p:nvPr/>
        </p:nvSpPr>
        <p:spPr>
          <a:xfrm>
            <a:off x="1991634" y="2705613"/>
            <a:ext cx="6479771" cy="1537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br>
              <a:rPr lang="en-US"/>
            </a:br>
            <a:endParaRPr lang="en-US" dirty="0"/>
          </a:p>
        </p:txBody>
      </p:sp>
      <p:sp>
        <p:nvSpPr>
          <p:cNvPr id="7" name="Oval 6">
            <a:extLst>
              <a:ext uri="{FF2B5EF4-FFF2-40B4-BE49-F238E27FC236}">
                <a16:creationId xmlns:a16="http://schemas.microsoft.com/office/drawing/2014/main" id="{5C8BFE3D-C230-27DB-ECCB-D374AD565A7D}"/>
              </a:ext>
            </a:extLst>
          </p:cNvPr>
          <p:cNvSpPr/>
          <p:nvPr/>
        </p:nvSpPr>
        <p:spPr>
          <a:xfrm>
            <a:off x="1792941" y="2528047"/>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GRANT</a:t>
            </a:r>
          </a:p>
        </p:txBody>
      </p:sp>
      <p:sp>
        <p:nvSpPr>
          <p:cNvPr id="8" name="Oval 7">
            <a:extLst>
              <a:ext uri="{FF2B5EF4-FFF2-40B4-BE49-F238E27FC236}">
                <a16:creationId xmlns:a16="http://schemas.microsoft.com/office/drawing/2014/main" id="{D4F1A967-A402-0857-EDC9-11E2ED05BEBE}"/>
              </a:ext>
            </a:extLst>
          </p:cNvPr>
          <p:cNvSpPr/>
          <p:nvPr/>
        </p:nvSpPr>
        <p:spPr>
          <a:xfrm>
            <a:off x="5208144" y="2485885"/>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STEVE</a:t>
            </a:r>
          </a:p>
        </p:txBody>
      </p:sp>
      <p:sp>
        <p:nvSpPr>
          <p:cNvPr id="9" name="TextBox 8">
            <a:extLst>
              <a:ext uri="{FF2B5EF4-FFF2-40B4-BE49-F238E27FC236}">
                <a16:creationId xmlns:a16="http://schemas.microsoft.com/office/drawing/2014/main" id="{EE7905F0-488C-887B-2ED9-08B32B224597}"/>
              </a:ext>
            </a:extLst>
          </p:cNvPr>
          <p:cNvSpPr txBox="1"/>
          <p:nvPr/>
        </p:nvSpPr>
        <p:spPr>
          <a:xfrm>
            <a:off x="8479460" y="2456810"/>
            <a:ext cx="2374679" cy="2862322"/>
          </a:xfrm>
          <a:prstGeom prst="rect">
            <a:avLst/>
          </a:prstGeom>
          <a:noFill/>
        </p:spPr>
        <p:txBody>
          <a:bodyPr wrap="square" rtlCol="0">
            <a:spAutoFit/>
          </a:bodyPr>
          <a:lstStyle/>
          <a:p>
            <a:r>
              <a:rPr lang="en-US" b="1" dirty="0" err="1"/>
              <a:t>Verices</a:t>
            </a:r>
            <a:r>
              <a:rPr lang="en-US" dirty="0"/>
              <a:t> </a:t>
            </a:r>
          </a:p>
          <a:p>
            <a:r>
              <a:rPr lang="en-US" dirty="0"/>
              <a:t>GRANT</a:t>
            </a:r>
          </a:p>
          <a:p>
            <a:r>
              <a:rPr lang="en-US" dirty="0"/>
              <a:t>STEVE</a:t>
            </a:r>
          </a:p>
          <a:p>
            <a:r>
              <a:rPr lang="en-US" dirty="0"/>
              <a:t>RREVATHI</a:t>
            </a:r>
          </a:p>
          <a:p>
            <a:endParaRPr lang="en-US" b="1" dirty="0"/>
          </a:p>
          <a:p>
            <a:r>
              <a:rPr lang="en-US" b="1" dirty="0"/>
              <a:t>Edge Pairs</a:t>
            </a:r>
          </a:p>
          <a:p>
            <a:endParaRPr lang="en-US" dirty="0"/>
          </a:p>
          <a:p>
            <a:r>
              <a:rPr lang="en-US" dirty="0"/>
              <a:t>G-S</a:t>
            </a:r>
          </a:p>
          <a:p>
            <a:r>
              <a:rPr lang="en-US" dirty="0"/>
              <a:t>S-R</a:t>
            </a:r>
          </a:p>
          <a:p>
            <a:r>
              <a:rPr lang="en-US" dirty="0"/>
              <a:t>R-S</a:t>
            </a:r>
          </a:p>
        </p:txBody>
      </p:sp>
      <p:sp>
        <p:nvSpPr>
          <p:cNvPr id="10" name="Oval 9">
            <a:extLst>
              <a:ext uri="{FF2B5EF4-FFF2-40B4-BE49-F238E27FC236}">
                <a16:creationId xmlns:a16="http://schemas.microsoft.com/office/drawing/2014/main" id="{38CDD48A-A217-22CC-C823-733A6EC0B0BD}"/>
              </a:ext>
            </a:extLst>
          </p:cNvPr>
          <p:cNvSpPr/>
          <p:nvPr/>
        </p:nvSpPr>
        <p:spPr>
          <a:xfrm>
            <a:off x="5255853" y="4672618"/>
            <a:ext cx="2245659" cy="900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REVATHI</a:t>
            </a:r>
          </a:p>
        </p:txBody>
      </p:sp>
      <p:sp>
        <p:nvSpPr>
          <p:cNvPr id="11" name="Right Arrow 10">
            <a:extLst>
              <a:ext uri="{FF2B5EF4-FFF2-40B4-BE49-F238E27FC236}">
                <a16:creationId xmlns:a16="http://schemas.microsoft.com/office/drawing/2014/main" id="{9F8AFC00-D927-B5A3-E025-4AD8769B4D75}"/>
              </a:ext>
            </a:extLst>
          </p:cNvPr>
          <p:cNvSpPr/>
          <p:nvPr/>
        </p:nvSpPr>
        <p:spPr>
          <a:xfrm>
            <a:off x="4046655" y="286690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0E0D954-BBA9-4CEB-D378-143098993FEB}"/>
              </a:ext>
            </a:extLst>
          </p:cNvPr>
          <p:cNvSpPr/>
          <p:nvPr/>
        </p:nvSpPr>
        <p:spPr>
          <a:xfrm rot="5400000">
            <a:off x="5793911" y="3889674"/>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570B6528-D6C2-7D3C-679D-A1003CED7FEA}"/>
              </a:ext>
            </a:extLst>
          </p:cNvPr>
          <p:cNvSpPr/>
          <p:nvPr/>
        </p:nvSpPr>
        <p:spPr>
          <a:xfrm rot="16200000">
            <a:off x="6017151" y="3886533"/>
            <a:ext cx="1169544" cy="22324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918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45A101-3223-7F29-ABB2-4C4F11C7953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2500" kern="1200">
                <a:solidFill>
                  <a:srgbClr val="FFFFFF"/>
                </a:solidFill>
                <a:latin typeface="+mj-lt"/>
                <a:ea typeface="+mj-ea"/>
                <a:cs typeface="+mj-cs"/>
              </a:rPr>
              <a:t>W3C – RDF Schema - A Vocabulary Description Language</a:t>
            </a:r>
            <a:br>
              <a:rPr lang="en-US" sz="2500" kern="1200">
                <a:solidFill>
                  <a:srgbClr val="FFFFFF"/>
                </a:solidFill>
                <a:latin typeface="+mj-lt"/>
                <a:ea typeface="+mj-ea"/>
                <a:cs typeface="+mj-cs"/>
              </a:rPr>
            </a:br>
            <a:br>
              <a:rPr lang="en-US" sz="2500" kern="1200">
                <a:solidFill>
                  <a:srgbClr val="FFFFFF"/>
                </a:solidFill>
                <a:latin typeface="+mj-lt"/>
                <a:ea typeface="+mj-ea"/>
                <a:cs typeface="+mj-cs"/>
              </a:rPr>
            </a:br>
            <a:r>
              <a:rPr lang="en-US" sz="2500" kern="1200">
                <a:solidFill>
                  <a:srgbClr val="FFFFFF"/>
                </a:solidFill>
                <a:latin typeface="+mj-lt"/>
                <a:ea typeface="+mj-ea"/>
                <a:cs typeface="+mj-cs"/>
              </a:rPr>
              <a:t> ver 1.0</a:t>
            </a:r>
            <a:br>
              <a:rPr lang="en-US" sz="2500" kern="1200">
                <a:solidFill>
                  <a:srgbClr val="FFFFFF"/>
                </a:solidFill>
                <a:latin typeface="+mj-lt"/>
                <a:ea typeface="+mj-ea"/>
                <a:cs typeface="+mj-cs"/>
              </a:rPr>
            </a:br>
            <a:br>
              <a:rPr lang="en-US" sz="2500" kern="1200">
                <a:solidFill>
                  <a:srgbClr val="FFFFFF"/>
                </a:solidFill>
                <a:latin typeface="+mj-lt"/>
                <a:ea typeface="+mj-ea"/>
                <a:cs typeface="+mj-cs"/>
              </a:rPr>
            </a:br>
            <a:endParaRPr lang="en-US" sz="2500" kern="120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DAF35FDA-A0F7-166A-3975-3FC2BD924679}"/>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Graph Data - Generic Presentation </a:t>
            </a:r>
          </a:p>
        </p:txBody>
      </p:sp>
      <p:pic>
        <p:nvPicPr>
          <p:cNvPr id="5" name="Content Placeholder 5">
            <a:extLst>
              <a:ext uri="{FF2B5EF4-FFF2-40B4-BE49-F238E27FC236}">
                <a16:creationId xmlns:a16="http://schemas.microsoft.com/office/drawing/2014/main" id="{FC6A8261-360D-7708-1FAC-AEC86D16DF99}"/>
              </a:ext>
            </a:extLst>
          </p:cNvPr>
          <p:cNvPicPr>
            <a:picLocks noChangeAspect="1"/>
          </p:cNvPicPr>
          <p:nvPr/>
        </p:nvPicPr>
        <p:blipFill>
          <a:blip r:embed="rId2"/>
          <a:stretch>
            <a:fillRect/>
          </a:stretch>
        </p:blipFill>
        <p:spPr>
          <a:xfrm>
            <a:off x="4502428" y="475476"/>
            <a:ext cx="7225748" cy="5907048"/>
          </a:xfrm>
          <a:prstGeom prst="rect">
            <a:avLst/>
          </a:prstGeom>
        </p:spPr>
      </p:pic>
      <p:sp>
        <p:nvSpPr>
          <p:cNvPr id="4" name="Slide Number Placeholder 3">
            <a:extLst>
              <a:ext uri="{FF2B5EF4-FFF2-40B4-BE49-F238E27FC236}">
                <a16:creationId xmlns:a16="http://schemas.microsoft.com/office/drawing/2014/main" id="{CCF493E7-2468-8C36-6DF8-3AA06820CB15}"/>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D13951F-41DF-824B-BDB6-B5C0F60D0109}" type="slidenum">
              <a:rPr lang="en-US" sz="1100">
                <a:solidFill>
                  <a:schemeClr val="tx1">
                    <a:lumMod val="50000"/>
                    <a:lumOff val="50000"/>
                  </a:schemeClr>
                </a:solidFill>
              </a:rPr>
              <a:pPr>
                <a:spcAft>
                  <a:spcPts val="600"/>
                </a:spcAft>
              </a:pPr>
              <a:t>39</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562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66E2-F26C-3A55-4DBE-C61C5E7C95A7}"/>
              </a:ext>
            </a:extLst>
          </p:cNvPr>
          <p:cNvSpPr>
            <a:spLocks noGrp="1"/>
          </p:cNvSpPr>
          <p:nvPr>
            <p:ph type="title"/>
          </p:nvPr>
        </p:nvSpPr>
        <p:spPr/>
        <p:txBody>
          <a:bodyPr/>
          <a:lstStyle/>
          <a:p>
            <a:r>
              <a:rPr lang="en-US" dirty="0"/>
              <a:t>Resources (4)</a:t>
            </a:r>
          </a:p>
        </p:txBody>
      </p:sp>
      <p:sp>
        <p:nvSpPr>
          <p:cNvPr id="3" name="Content Placeholder 2">
            <a:extLst>
              <a:ext uri="{FF2B5EF4-FFF2-40B4-BE49-F238E27FC236}">
                <a16:creationId xmlns:a16="http://schemas.microsoft.com/office/drawing/2014/main" id="{EA8F8501-5242-F98A-8493-1D3DFB1C0E27}"/>
              </a:ext>
            </a:extLst>
          </p:cNvPr>
          <p:cNvSpPr>
            <a:spLocks noGrp="1"/>
          </p:cNvSpPr>
          <p:nvPr>
            <p:ph idx="1"/>
          </p:nvPr>
        </p:nvSpPr>
        <p:spPr/>
        <p:txBody>
          <a:bodyPr>
            <a:normAutofit fontScale="32500" lnSpcReduction="20000"/>
          </a:bodyPr>
          <a:lstStyle/>
          <a:p>
            <a:pPr>
              <a:lnSpc>
                <a:spcPct val="210000"/>
              </a:lnSpc>
            </a:pPr>
            <a:r>
              <a:rPr lang="en-US" sz="5000" dirty="0">
                <a:latin typeface="Andale Mono" panose="020B0509000000000004" pitchFamily="49" charset="0"/>
                <a:hlinkClick r:id="rId3">
                  <a:extLst>
                    <a:ext uri="{A12FA001-AC4F-418D-AE19-62706E023703}">
                      <ahyp:hlinkClr xmlns:ahyp="http://schemas.microsoft.com/office/drawing/2018/hyperlinkcolor" val="tx"/>
                    </a:ext>
                  </a:extLst>
                </a:hlinkClick>
              </a:rPr>
              <a:t>Ontology Completion with Graph-Based Machine Learning: A Comprehensive Evaluation</a:t>
            </a:r>
            <a:r>
              <a:rPr lang="en-US" sz="5000" dirty="0">
                <a:latin typeface="Andale Mono" panose="020B0509000000000004" pitchFamily="49" charset="0"/>
              </a:rPr>
              <a:t> (Journal article, December 2022 by Sebastian </a:t>
            </a:r>
            <a:r>
              <a:rPr lang="en-US" sz="5000" dirty="0" err="1">
                <a:latin typeface="Andale Mono" panose="020B0509000000000004" pitchFamily="49" charset="0"/>
              </a:rPr>
              <a:t>Mežnar</a:t>
            </a:r>
            <a:r>
              <a:rPr lang="en-US" sz="5000" dirty="0">
                <a:latin typeface="Andale Mono" panose="020B0509000000000004" pitchFamily="49" charset="0"/>
              </a:rPr>
              <a:t> and others )</a:t>
            </a:r>
          </a:p>
          <a:p>
            <a:pPr>
              <a:lnSpc>
                <a:spcPct val="210000"/>
              </a:lnSpc>
            </a:pPr>
            <a:r>
              <a:rPr lang="en-US" sz="5000" dirty="0">
                <a:latin typeface="Andale Mono" panose="020B0509000000000004" pitchFamily="49" charset="0"/>
                <a:hlinkClick r:id="rId4">
                  <a:extLst>
                    <a:ext uri="{A12FA001-AC4F-418D-AE19-62706E023703}">
                      <ahyp:hlinkClr xmlns:ahyp="http://schemas.microsoft.com/office/drawing/2018/hyperlinkcolor" val="tx"/>
                    </a:ext>
                  </a:extLst>
                </a:hlinkClick>
              </a:rPr>
              <a:t>Semantic similarity and machine learning with ontologies </a:t>
            </a:r>
            <a:r>
              <a:rPr lang="en-US" sz="5000" dirty="0">
                <a:latin typeface="Andale Mono" panose="020B0509000000000004" pitchFamily="49" charset="0"/>
              </a:rPr>
              <a:t>( Journal article 13 October 2020 by </a:t>
            </a:r>
            <a:r>
              <a:rPr lang="en-US" sz="5000" dirty="0" err="1">
                <a:latin typeface="Andale Mono" panose="020B0509000000000004" pitchFamily="49" charset="0"/>
              </a:rPr>
              <a:t>Maxat</a:t>
            </a:r>
            <a:r>
              <a:rPr lang="en-US" sz="5000" dirty="0">
                <a:latin typeface="Andale Mono" panose="020B0509000000000004" pitchFamily="49" charset="0"/>
              </a:rPr>
              <a:t> </a:t>
            </a:r>
            <a:r>
              <a:rPr lang="en-US" sz="5000" dirty="0" err="1">
                <a:latin typeface="Andale Mono" panose="020B0509000000000004" pitchFamily="49" charset="0"/>
              </a:rPr>
              <a:t>Kulmanov</a:t>
            </a:r>
            <a:r>
              <a:rPr lang="en-US" sz="5000" dirty="0">
                <a:latin typeface="Andale Mono" panose="020B0509000000000004" pitchFamily="49" charset="0"/>
              </a:rPr>
              <a:t>, Fatima Zohra </a:t>
            </a:r>
            <a:r>
              <a:rPr lang="en-US" sz="5000" dirty="0" err="1">
                <a:latin typeface="Andale Mono" panose="020B0509000000000004" pitchFamily="49" charset="0"/>
              </a:rPr>
              <a:t>Smaili</a:t>
            </a:r>
            <a:r>
              <a:rPr lang="en-US" sz="5000" dirty="0">
                <a:latin typeface="Andale Mono" panose="020B0509000000000004" pitchFamily="49" charset="0"/>
              </a:rPr>
              <a:t>, Xin Gao, Robert </a:t>
            </a:r>
            <a:r>
              <a:rPr lang="en-US" sz="5000" dirty="0" err="1">
                <a:latin typeface="Andale Mono" panose="020B0509000000000004" pitchFamily="49" charset="0"/>
              </a:rPr>
              <a:t>Hoehndorf</a:t>
            </a:r>
            <a:r>
              <a:rPr lang="en-US" sz="5000" dirty="0">
                <a:latin typeface="Andale Mono" panose="020B0509000000000004" pitchFamily="49" charset="0"/>
              </a:rPr>
              <a:t>) </a:t>
            </a:r>
          </a:p>
          <a:p>
            <a:pPr>
              <a:lnSpc>
                <a:spcPct val="210000"/>
              </a:lnSpc>
            </a:pPr>
            <a:endParaRPr lang="en-US" sz="5000" dirty="0">
              <a:latin typeface="Andale Mono" panose="020B0509000000000004" pitchFamily="49" charset="0"/>
            </a:endParaRPr>
          </a:p>
          <a:p>
            <a:pPr marL="228600" lvl="1">
              <a:lnSpc>
                <a:spcPct val="210000"/>
              </a:lnSpc>
              <a:spcBef>
                <a:spcPts val="1000"/>
              </a:spcBef>
            </a:pPr>
            <a:r>
              <a:rPr lang="en-US" sz="5000" dirty="0">
                <a:latin typeface="Andale Mono" panose="020B0509000000000004" pitchFamily="49" charset="0"/>
              </a:rPr>
              <a:t>Briefings in Bioinformatics, Volume 22, Issue 4, July 2021, bbaa199, </a:t>
            </a:r>
            <a:r>
              <a:rPr lang="en-US" sz="5000" dirty="0">
                <a:latin typeface="Andale Mono" panose="020B0509000000000004" pitchFamily="49" charset="0"/>
                <a:hlinkClick r:id="rId5">
                  <a:extLst>
                    <a:ext uri="{A12FA001-AC4F-418D-AE19-62706E023703}">
                      <ahyp:hlinkClr xmlns:ahyp="http://schemas.microsoft.com/office/drawing/2018/hyperlinkcolor" val="tx"/>
                    </a:ext>
                  </a:extLst>
                </a:hlinkClick>
              </a:rPr>
              <a:t>https://doi.org/10.1093/bib/bbaa199</a:t>
            </a:r>
            <a:endParaRPr lang="en-US" sz="5000" dirty="0">
              <a:latin typeface="Andale Mono" panose="020B0509000000000004" pitchFamily="49" charset="0"/>
            </a:endParaRPr>
          </a:p>
          <a:p>
            <a:pPr marL="228600" lvl="1">
              <a:lnSpc>
                <a:spcPct val="210000"/>
              </a:lnSpc>
              <a:spcBef>
                <a:spcPts val="1000"/>
              </a:spcBef>
            </a:pPr>
            <a:r>
              <a:rPr lang="en-US" sz="5000" dirty="0">
                <a:latin typeface="Andale Mono" panose="020B0509000000000004" pitchFamily="49" charset="0"/>
                <a:hlinkClick r:id="rId6">
                  <a:extLst>
                    <a:ext uri="{A12FA001-AC4F-418D-AE19-62706E023703}">
                      <ahyp:hlinkClr xmlns:ahyp="http://schemas.microsoft.com/office/drawing/2018/hyperlinkcolor" val="tx"/>
                    </a:ext>
                  </a:extLst>
                </a:hlinkClick>
              </a:rPr>
              <a:t>AWS Neptune – The Good, The Bad, and the Ugly</a:t>
            </a:r>
            <a:endParaRPr lang="en-US" sz="5000" dirty="0">
              <a:latin typeface="Andale Mono" panose="020B0509000000000004" pitchFamily="49" charset="0"/>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nSpc>
                <a:spcPct val="220000"/>
              </a:lnSpc>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Slide Number Placeholder 4">
            <a:extLst>
              <a:ext uri="{FF2B5EF4-FFF2-40B4-BE49-F238E27FC236}">
                <a16:creationId xmlns:a16="http://schemas.microsoft.com/office/drawing/2014/main" id="{CDEA4543-CBFA-B615-C741-FB507A294FE0}"/>
              </a:ext>
            </a:extLst>
          </p:cNvPr>
          <p:cNvSpPr>
            <a:spLocks noGrp="1"/>
          </p:cNvSpPr>
          <p:nvPr>
            <p:ph type="sldNum" sz="quarter" idx="12"/>
          </p:nvPr>
        </p:nvSpPr>
        <p:spPr/>
        <p:txBody>
          <a:bodyPr/>
          <a:lstStyle/>
          <a:p>
            <a:fld id="{AD13951F-41DF-824B-BDB6-B5C0F60D0109}" type="slidenum">
              <a:rPr lang="en-US" smtClean="0"/>
              <a:t>40</a:t>
            </a:fld>
            <a:endParaRPr lang="en-US"/>
          </a:p>
        </p:txBody>
      </p:sp>
      <p:sp>
        <p:nvSpPr>
          <p:cNvPr id="4" name="Footer Placeholder 3">
            <a:extLst>
              <a:ext uri="{FF2B5EF4-FFF2-40B4-BE49-F238E27FC236}">
                <a16:creationId xmlns:a16="http://schemas.microsoft.com/office/drawing/2014/main" id="{C6166DF3-E295-F844-4EE8-2F9A33EC5BD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288668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5981-AD9A-A040-0097-EB0A5E5CE47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RDF Vocabulary</a:t>
            </a:r>
          </a:p>
        </p:txBody>
      </p:sp>
      <p:pic>
        <p:nvPicPr>
          <p:cNvPr id="6" name="Content Placeholder 5">
            <a:extLst>
              <a:ext uri="{FF2B5EF4-FFF2-40B4-BE49-F238E27FC236}">
                <a16:creationId xmlns:a16="http://schemas.microsoft.com/office/drawing/2014/main" id="{7305B845-A2F2-B0ED-9990-9B74982FF3D3}"/>
              </a:ext>
            </a:extLst>
          </p:cNvPr>
          <p:cNvPicPr>
            <a:picLocks noGrp="1" noChangeAspect="1"/>
          </p:cNvPicPr>
          <p:nvPr>
            <p:ph idx="1"/>
          </p:nvPr>
        </p:nvPicPr>
        <p:blipFill>
          <a:blip r:embed="rId2"/>
          <a:stretch>
            <a:fillRect/>
          </a:stretch>
        </p:blipFill>
        <p:spPr>
          <a:xfrm>
            <a:off x="4777316" y="656224"/>
            <a:ext cx="6780700" cy="5543222"/>
          </a:xfrm>
          <a:prstGeom prst="rect">
            <a:avLst/>
          </a:prstGeom>
        </p:spPr>
      </p:pic>
      <p:sp>
        <p:nvSpPr>
          <p:cNvPr id="4" name="Footer Placeholder 3">
            <a:extLst>
              <a:ext uri="{FF2B5EF4-FFF2-40B4-BE49-F238E27FC236}">
                <a16:creationId xmlns:a16="http://schemas.microsoft.com/office/drawing/2014/main" id="{DE9236DD-9B8C-4F37-AEE9-8CC1D02AABD8}"/>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Graph Data - Generic Presentation </a:t>
            </a:r>
          </a:p>
        </p:txBody>
      </p:sp>
      <p:sp>
        <p:nvSpPr>
          <p:cNvPr id="5" name="Slide Number Placeholder 4">
            <a:extLst>
              <a:ext uri="{FF2B5EF4-FFF2-40B4-BE49-F238E27FC236}">
                <a16:creationId xmlns:a16="http://schemas.microsoft.com/office/drawing/2014/main" id="{BD209861-4DB1-69AE-896C-C6CF168D505D}"/>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AD13951F-41DF-824B-BDB6-B5C0F60D0109}" type="slidenum">
              <a:rPr lang="en-US">
                <a:solidFill>
                  <a:schemeClr val="tx1">
                    <a:alpha val="80000"/>
                  </a:schemeClr>
                </a:solidFill>
              </a:rPr>
              <a:pPr>
                <a:spcAft>
                  <a:spcPts val="600"/>
                </a:spcAft>
              </a:pPr>
              <a:t>41</a:t>
            </a:fld>
            <a:endParaRPr lang="en-US">
              <a:solidFill>
                <a:schemeClr val="tx1">
                  <a:alpha val="80000"/>
                </a:schemeClr>
              </a:solidFill>
            </a:endParaRPr>
          </a:p>
        </p:txBody>
      </p:sp>
    </p:spTree>
    <p:extLst>
      <p:ext uri="{BB962C8B-B14F-4D97-AF65-F5344CB8AC3E}">
        <p14:creationId xmlns:p14="http://schemas.microsoft.com/office/powerpoint/2010/main" val="2562812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1955-6C98-924B-B8B8-DA41D99721A1}"/>
              </a:ext>
            </a:extLst>
          </p:cNvPr>
          <p:cNvSpPr>
            <a:spLocks noGrp="1"/>
          </p:cNvSpPr>
          <p:nvPr>
            <p:ph type="title"/>
          </p:nvPr>
        </p:nvSpPr>
        <p:spPr>
          <a:xfrm>
            <a:off x="838200" y="2103437"/>
            <a:ext cx="10515600" cy="1325563"/>
          </a:xfrm>
        </p:spPr>
        <p:txBody>
          <a:bodyPr>
            <a:normAutofit fontScale="90000"/>
          </a:bodyPr>
          <a:lstStyle/>
          <a:p>
            <a:r>
              <a:rPr lang="en-US" dirty="0"/>
              <a:t>Docker version of </a:t>
            </a:r>
            <a:r>
              <a:rPr lang="en-US" dirty="0" err="1"/>
              <a:t>Agraph</a:t>
            </a:r>
            <a:br>
              <a:rPr lang="en-US" dirty="0"/>
            </a:br>
            <a:br>
              <a:rPr lang="en-US" dirty="0"/>
            </a:br>
            <a:br>
              <a:rPr lang="en-US" dirty="0"/>
            </a:br>
            <a:br>
              <a:rPr lang="en-US" dirty="0"/>
            </a:br>
            <a:br>
              <a:rPr lang="en-US" dirty="0"/>
            </a:br>
            <a:br>
              <a:rPr lang="en-US" dirty="0"/>
            </a:br>
            <a:r>
              <a:rPr lang="en-US" dirty="0"/>
              <a:t>https://</a:t>
            </a:r>
            <a:r>
              <a:rPr lang="en-US" dirty="0" err="1"/>
              <a:t>franz.com</a:t>
            </a:r>
            <a:r>
              <a:rPr lang="en-US" dirty="0"/>
              <a:t>/</a:t>
            </a:r>
            <a:r>
              <a:rPr lang="en-US" dirty="0" err="1"/>
              <a:t>agraph</a:t>
            </a:r>
            <a:r>
              <a:rPr lang="en-US" dirty="0"/>
              <a:t>/docker/</a:t>
            </a:r>
          </a:p>
        </p:txBody>
      </p:sp>
      <p:sp>
        <p:nvSpPr>
          <p:cNvPr id="4" name="Slide Number Placeholder 3">
            <a:extLst>
              <a:ext uri="{FF2B5EF4-FFF2-40B4-BE49-F238E27FC236}">
                <a16:creationId xmlns:a16="http://schemas.microsoft.com/office/drawing/2014/main" id="{F6EC7D61-A18C-9D44-83C6-77D35330D3AD}"/>
              </a:ext>
            </a:extLst>
          </p:cNvPr>
          <p:cNvSpPr>
            <a:spLocks noGrp="1"/>
          </p:cNvSpPr>
          <p:nvPr>
            <p:ph type="sldNum" sz="quarter" idx="12"/>
          </p:nvPr>
        </p:nvSpPr>
        <p:spPr/>
        <p:txBody>
          <a:bodyPr/>
          <a:lstStyle/>
          <a:p>
            <a:fld id="{AD13951F-41DF-824B-BDB6-B5C0F60D0109}" type="slidenum">
              <a:rPr lang="en-US" smtClean="0"/>
              <a:t>42</a:t>
            </a:fld>
            <a:endParaRPr lang="en-US"/>
          </a:p>
        </p:txBody>
      </p:sp>
      <p:pic>
        <p:nvPicPr>
          <p:cNvPr id="5" name="Picture 4">
            <a:extLst>
              <a:ext uri="{FF2B5EF4-FFF2-40B4-BE49-F238E27FC236}">
                <a16:creationId xmlns:a16="http://schemas.microsoft.com/office/drawing/2014/main" id="{BE685128-A1CD-BE4B-944D-3EDE54FEC896}"/>
              </a:ext>
            </a:extLst>
          </p:cNvPr>
          <p:cNvPicPr>
            <a:picLocks noChangeAspect="1"/>
          </p:cNvPicPr>
          <p:nvPr/>
        </p:nvPicPr>
        <p:blipFill>
          <a:blip r:embed="rId3"/>
          <a:stretch>
            <a:fillRect/>
          </a:stretch>
        </p:blipFill>
        <p:spPr>
          <a:xfrm>
            <a:off x="1006642" y="2103437"/>
            <a:ext cx="10178716" cy="573125"/>
          </a:xfrm>
          <a:prstGeom prst="rect">
            <a:avLst/>
          </a:prstGeom>
        </p:spPr>
      </p:pic>
      <p:sp>
        <p:nvSpPr>
          <p:cNvPr id="3" name="Footer Placeholder 2">
            <a:extLst>
              <a:ext uri="{FF2B5EF4-FFF2-40B4-BE49-F238E27FC236}">
                <a16:creationId xmlns:a16="http://schemas.microsoft.com/office/drawing/2014/main" id="{F72B4CCA-4F88-6EA9-65CC-B637C6623F5E}"/>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424988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CE39D-C1A6-0AAD-5409-7806BCAAA032}"/>
              </a:ext>
            </a:extLst>
          </p:cNvPr>
          <p:cNvSpPr>
            <a:spLocks noGrp="1"/>
          </p:cNvSpPr>
          <p:nvPr>
            <p:ph idx="1"/>
          </p:nvPr>
        </p:nvSpPr>
        <p:spPr/>
        <p:txBody>
          <a:bodyPr>
            <a:normAutofit lnSpcReduction="10000"/>
          </a:bodyPr>
          <a:lstStyle/>
          <a:p>
            <a:pPr lvl="1"/>
            <a:endParaRPr lang="en-US" dirty="0"/>
          </a:p>
          <a:p>
            <a:pPr lvl="1"/>
            <a:r>
              <a:rPr lang="en-US" b="1" i="0" dirty="0">
                <a:solidFill>
                  <a:srgbClr val="000000"/>
                </a:solidFill>
                <a:effectLst/>
                <a:latin typeface="Times"/>
              </a:rPr>
              <a:t>handy for security and bookkeeping purposes</a:t>
            </a:r>
            <a:endParaRPr lang="en-US" dirty="0"/>
          </a:p>
          <a:p>
            <a:r>
              <a:rPr lang="en-US" dirty="0"/>
              <a:t>Triple Attributes</a:t>
            </a:r>
          </a:p>
          <a:p>
            <a:pPr lvl="1"/>
            <a:r>
              <a:rPr lang="en-US" dirty="0"/>
              <a:t>TTL</a:t>
            </a:r>
          </a:p>
          <a:p>
            <a:pPr lvl="1"/>
            <a:endParaRPr lang="en-US" dirty="0"/>
          </a:p>
          <a:p>
            <a:endParaRPr lang="en-US" dirty="0"/>
          </a:p>
          <a:p>
            <a:endParaRPr lang="en-US" dirty="0"/>
          </a:p>
          <a:p>
            <a:endParaRPr lang="en-US" dirty="0"/>
          </a:p>
          <a:p>
            <a:r>
              <a:rPr lang="en-US" dirty="0"/>
              <a:t>https://</a:t>
            </a:r>
            <a:r>
              <a:rPr lang="en-US" dirty="0" err="1"/>
              <a:t>allegrograph.com</a:t>
            </a:r>
            <a:r>
              <a:rPr lang="en-US" dirty="0"/>
              <a:t>/adding-properties-to-triples-in-</a:t>
            </a:r>
            <a:r>
              <a:rPr lang="en-US" dirty="0" err="1"/>
              <a:t>allegrograph</a:t>
            </a:r>
            <a:r>
              <a:rPr lang="en-US" dirty="0"/>
              <a:t>/?print=print</a:t>
            </a:r>
          </a:p>
        </p:txBody>
      </p:sp>
      <p:sp>
        <p:nvSpPr>
          <p:cNvPr id="4" name="Footer Placeholder 3">
            <a:extLst>
              <a:ext uri="{FF2B5EF4-FFF2-40B4-BE49-F238E27FC236}">
                <a16:creationId xmlns:a16="http://schemas.microsoft.com/office/drawing/2014/main" id="{CD780449-1605-C131-D84A-34E3D668E944}"/>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FFEF419F-F698-0A23-80DE-F9641E19DA92}"/>
              </a:ext>
            </a:extLst>
          </p:cNvPr>
          <p:cNvSpPr>
            <a:spLocks noGrp="1"/>
          </p:cNvSpPr>
          <p:nvPr>
            <p:ph type="sldNum" sz="quarter" idx="12"/>
          </p:nvPr>
        </p:nvSpPr>
        <p:spPr/>
        <p:txBody>
          <a:bodyPr/>
          <a:lstStyle/>
          <a:p>
            <a:fld id="{AD13951F-41DF-824B-BDB6-B5C0F60D0109}" type="slidenum">
              <a:rPr lang="en-US" smtClean="0"/>
              <a:t>43</a:t>
            </a:fld>
            <a:endParaRPr lang="en-US"/>
          </a:p>
        </p:txBody>
      </p:sp>
      <p:sp>
        <p:nvSpPr>
          <p:cNvPr id="6" name="TextBox 5">
            <a:extLst>
              <a:ext uri="{FF2B5EF4-FFF2-40B4-BE49-F238E27FC236}">
                <a16:creationId xmlns:a16="http://schemas.microsoft.com/office/drawing/2014/main" id="{1B92B601-A3ED-398A-DCB7-E1ECEEA0CF6B}"/>
              </a:ext>
            </a:extLst>
          </p:cNvPr>
          <p:cNvSpPr txBox="1"/>
          <p:nvPr/>
        </p:nvSpPr>
        <p:spPr>
          <a:xfrm>
            <a:off x="838200" y="874643"/>
            <a:ext cx="6250429" cy="369332"/>
          </a:xfrm>
          <a:prstGeom prst="rect">
            <a:avLst/>
          </a:prstGeom>
          <a:noFill/>
        </p:spPr>
        <p:txBody>
          <a:bodyPr wrap="none" rtlCol="0">
            <a:spAutoFit/>
          </a:bodyPr>
          <a:lstStyle/>
          <a:p>
            <a:r>
              <a:rPr lang="en-US" dirty="0">
                <a:latin typeface="IBM Plex Mono" panose="020B0509050203000203" pitchFamily="49" charset="77"/>
              </a:rPr>
              <a:t>Adding Properties to Triples in </a:t>
            </a:r>
            <a:r>
              <a:rPr lang="en-US" dirty="0" err="1">
                <a:latin typeface="IBM Plex Mono" panose="020B0509050203000203" pitchFamily="49" charset="77"/>
              </a:rPr>
              <a:t>AllegroGraph</a:t>
            </a:r>
            <a:endParaRPr lang="en-US" dirty="0">
              <a:latin typeface="IBM Plex Mono" panose="020B0509050203000203" pitchFamily="49" charset="77"/>
            </a:endParaRPr>
          </a:p>
        </p:txBody>
      </p:sp>
    </p:spTree>
    <p:extLst>
      <p:ext uri="{BB962C8B-B14F-4D97-AF65-F5344CB8AC3E}">
        <p14:creationId xmlns:p14="http://schemas.microsoft.com/office/powerpoint/2010/main" val="2257758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9791-AD59-2229-CC1D-A20CA9D0DA28}"/>
              </a:ext>
            </a:extLst>
          </p:cNvPr>
          <p:cNvSpPr>
            <a:spLocks noGrp="1"/>
          </p:cNvSpPr>
          <p:nvPr>
            <p:ph type="title"/>
          </p:nvPr>
        </p:nvSpPr>
        <p:spPr/>
        <p:txBody>
          <a:bodyPr/>
          <a:lstStyle/>
          <a:p>
            <a:pPr algn="just"/>
            <a:r>
              <a:rPr lang="en-US" b="1" i="0" dirty="0">
                <a:solidFill>
                  <a:srgbClr val="222222"/>
                </a:solidFill>
                <a:effectLst/>
                <a:latin typeface="Times"/>
              </a:rPr>
              <a:t>Adding the “G” - &gt; Quads</a:t>
            </a:r>
          </a:p>
        </p:txBody>
      </p:sp>
      <p:sp>
        <p:nvSpPr>
          <p:cNvPr id="3" name="Content Placeholder 2">
            <a:extLst>
              <a:ext uri="{FF2B5EF4-FFF2-40B4-BE49-F238E27FC236}">
                <a16:creationId xmlns:a16="http://schemas.microsoft.com/office/drawing/2014/main" id="{5C6CE39D-C1A6-0AAD-5409-7806BCAAA032}"/>
              </a:ext>
            </a:extLst>
          </p:cNvPr>
          <p:cNvSpPr>
            <a:spLocks noGrp="1"/>
          </p:cNvSpPr>
          <p:nvPr>
            <p:ph idx="1"/>
          </p:nvPr>
        </p:nvSpPr>
        <p:spPr/>
        <p:txBody>
          <a:bodyPr>
            <a:normAutofit/>
          </a:bodyPr>
          <a:lstStyle/>
          <a:p>
            <a:pPr lvl="1"/>
            <a:endParaRPr lang="en-US" dirty="0"/>
          </a:p>
          <a:p>
            <a:pPr lvl="1"/>
            <a:r>
              <a:rPr lang="en-US" dirty="0"/>
              <a:t>Quad (SPOG) </a:t>
            </a:r>
          </a:p>
          <a:p>
            <a:pPr lvl="2"/>
            <a:r>
              <a:rPr lang="en-US" dirty="0"/>
              <a:t>Subject</a:t>
            </a:r>
          </a:p>
          <a:p>
            <a:pPr lvl="2"/>
            <a:r>
              <a:rPr lang="en-US" dirty="0"/>
              <a:t>Predicate</a:t>
            </a:r>
          </a:p>
          <a:p>
            <a:pPr lvl="2"/>
            <a:r>
              <a:rPr lang="en-US" dirty="0"/>
              <a:t>Object</a:t>
            </a:r>
          </a:p>
          <a:p>
            <a:pPr lvl="2"/>
            <a:r>
              <a:rPr lang="en-US" dirty="0"/>
              <a:t>Named Graph</a:t>
            </a:r>
          </a:p>
          <a:p>
            <a:pPr lvl="1"/>
            <a:r>
              <a:rPr lang="en-US" dirty="0"/>
              <a:t>Benefit – can treat G as S or O and that itself can become a `triple`</a:t>
            </a:r>
          </a:p>
          <a:p>
            <a:pPr lvl="1"/>
            <a:endParaRPr lang="en-US" dirty="0"/>
          </a:p>
          <a:p>
            <a:endParaRPr lang="en-US" dirty="0"/>
          </a:p>
          <a:p>
            <a:endParaRPr lang="en-US" dirty="0"/>
          </a:p>
        </p:txBody>
      </p:sp>
      <p:sp>
        <p:nvSpPr>
          <p:cNvPr id="4" name="Footer Placeholder 3">
            <a:extLst>
              <a:ext uri="{FF2B5EF4-FFF2-40B4-BE49-F238E27FC236}">
                <a16:creationId xmlns:a16="http://schemas.microsoft.com/office/drawing/2014/main" id="{CD780449-1605-C131-D84A-34E3D668E944}"/>
              </a:ext>
            </a:extLst>
          </p:cNvPr>
          <p:cNvSpPr>
            <a:spLocks noGrp="1"/>
          </p:cNvSpPr>
          <p:nvPr>
            <p:ph type="ftr" sz="quarter" idx="11"/>
          </p:nvPr>
        </p:nvSpPr>
        <p:spPr/>
        <p:txBody>
          <a:bodyPr/>
          <a:lstStyle/>
          <a:p>
            <a:r>
              <a:rPr lang="en-US"/>
              <a:t>Graph Data - Generic Presentation </a:t>
            </a:r>
          </a:p>
        </p:txBody>
      </p:sp>
      <p:sp>
        <p:nvSpPr>
          <p:cNvPr id="5" name="Slide Number Placeholder 4">
            <a:extLst>
              <a:ext uri="{FF2B5EF4-FFF2-40B4-BE49-F238E27FC236}">
                <a16:creationId xmlns:a16="http://schemas.microsoft.com/office/drawing/2014/main" id="{FFEF419F-F698-0A23-80DE-F9641E19DA92}"/>
              </a:ext>
            </a:extLst>
          </p:cNvPr>
          <p:cNvSpPr>
            <a:spLocks noGrp="1"/>
          </p:cNvSpPr>
          <p:nvPr>
            <p:ph type="sldNum" sz="quarter" idx="12"/>
          </p:nvPr>
        </p:nvSpPr>
        <p:spPr/>
        <p:txBody>
          <a:bodyPr/>
          <a:lstStyle/>
          <a:p>
            <a:fld id="{AD13951F-41DF-824B-BDB6-B5C0F60D0109}" type="slidenum">
              <a:rPr lang="en-US" smtClean="0"/>
              <a:t>44</a:t>
            </a:fld>
            <a:endParaRPr lang="en-US"/>
          </a:p>
        </p:txBody>
      </p:sp>
    </p:spTree>
    <p:extLst>
      <p:ext uri="{BB962C8B-B14F-4D97-AF65-F5344CB8AC3E}">
        <p14:creationId xmlns:p14="http://schemas.microsoft.com/office/powerpoint/2010/main" val="2202327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E79-C9CF-0C7D-A7E5-3F7F8D429A0E}"/>
              </a:ext>
            </a:extLst>
          </p:cNvPr>
          <p:cNvSpPr>
            <a:spLocks noGrp="1"/>
          </p:cNvSpPr>
          <p:nvPr>
            <p:ph type="title"/>
          </p:nvPr>
        </p:nvSpPr>
        <p:spPr/>
        <p:txBody>
          <a:bodyPr/>
          <a:lstStyle/>
          <a:p>
            <a:r>
              <a:rPr lang="en-US" dirty="0"/>
              <a:t>Why store graph data in a graph store?</a:t>
            </a:r>
          </a:p>
        </p:txBody>
      </p:sp>
      <p:sp>
        <p:nvSpPr>
          <p:cNvPr id="3" name="Content Placeholder 2">
            <a:extLst>
              <a:ext uri="{FF2B5EF4-FFF2-40B4-BE49-F238E27FC236}">
                <a16:creationId xmlns:a16="http://schemas.microsoft.com/office/drawing/2014/main" id="{3C7F5DC6-DABD-6A00-18DD-062871075FE8}"/>
              </a:ext>
            </a:extLst>
          </p:cNvPr>
          <p:cNvSpPr>
            <a:spLocks noGrp="1"/>
          </p:cNvSpPr>
          <p:nvPr>
            <p:ph sz="half" idx="1"/>
          </p:nvPr>
        </p:nvSpPr>
        <p:spPr/>
        <p:txBody>
          <a:bodyPr/>
          <a:lstStyle/>
          <a:p>
            <a:r>
              <a:rPr lang="en-US" dirty="0"/>
              <a:t>Isomorphic ( </a:t>
            </a:r>
            <a:r>
              <a:rPr lang="en-US" dirty="0" err="1"/>
              <a:t>GraphQL</a:t>
            </a:r>
            <a:r>
              <a:rPr lang="en-US" dirty="0"/>
              <a:t> )</a:t>
            </a:r>
          </a:p>
        </p:txBody>
      </p:sp>
      <p:sp>
        <p:nvSpPr>
          <p:cNvPr id="4" name="Content Placeholder 3">
            <a:extLst>
              <a:ext uri="{FF2B5EF4-FFF2-40B4-BE49-F238E27FC236}">
                <a16:creationId xmlns:a16="http://schemas.microsoft.com/office/drawing/2014/main" id="{F662933A-E43B-C4AF-181F-352653A95939}"/>
              </a:ext>
            </a:extLst>
          </p:cNvPr>
          <p:cNvSpPr>
            <a:spLocks noGrp="1"/>
          </p:cNvSpPr>
          <p:nvPr>
            <p:ph sz="half" idx="2"/>
          </p:nvPr>
        </p:nvSpPr>
        <p:spPr/>
        <p:txBody>
          <a:bodyPr/>
          <a:lstStyle/>
          <a:p>
            <a:r>
              <a:rPr lang="en-US" dirty="0"/>
              <a:t>Breaks the boundaries and limitations of RDBMS and NoSQL Document databases</a:t>
            </a:r>
          </a:p>
        </p:txBody>
      </p:sp>
      <p:sp>
        <p:nvSpPr>
          <p:cNvPr id="5" name="Footer Placeholder 4">
            <a:extLst>
              <a:ext uri="{FF2B5EF4-FFF2-40B4-BE49-F238E27FC236}">
                <a16:creationId xmlns:a16="http://schemas.microsoft.com/office/drawing/2014/main" id="{EC622317-CAB1-AA07-86EA-AD78781E03D0}"/>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EFA27AE5-BBE1-1FFE-D686-594E58A5FF39}"/>
              </a:ext>
            </a:extLst>
          </p:cNvPr>
          <p:cNvSpPr>
            <a:spLocks noGrp="1"/>
          </p:cNvSpPr>
          <p:nvPr>
            <p:ph type="sldNum" sz="quarter" idx="12"/>
          </p:nvPr>
        </p:nvSpPr>
        <p:spPr/>
        <p:txBody>
          <a:bodyPr/>
          <a:lstStyle/>
          <a:p>
            <a:fld id="{AD13951F-41DF-824B-BDB6-B5C0F60D0109}" type="slidenum">
              <a:rPr lang="en-US" smtClean="0"/>
              <a:t>4</a:t>
            </a:fld>
            <a:endParaRPr lang="en-US"/>
          </a:p>
        </p:txBody>
      </p:sp>
    </p:spTree>
    <p:extLst>
      <p:ext uri="{BB962C8B-B14F-4D97-AF65-F5344CB8AC3E}">
        <p14:creationId xmlns:p14="http://schemas.microsoft.com/office/powerpoint/2010/main" val="207121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E79-C9CF-0C7D-A7E5-3F7F8D429A0E}"/>
              </a:ext>
            </a:extLst>
          </p:cNvPr>
          <p:cNvSpPr>
            <a:spLocks noGrp="1"/>
          </p:cNvSpPr>
          <p:nvPr>
            <p:ph type="title"/>
          </p:nvPr>
        </p:nvSpPr>
        <p:spPr/>
        <p:txBody>
          <a:bodyPr/>
          <a:lstStyle/>
          <a:p>
            <a:r>
              <a:rPr lang="en-US" dirty="0"/>
              <a:t>2 flavors (generally ) – Graph vs Semantic</a:t>
            </a:r>
          </a:p>
        </p:txBody>
      </p:sp>
      <p:sp>
        <p:nvSpPr>
          <p:cNvPr id="3" name="Content Placeholder 2">
            <a:extLst>
              <a:ext uri="{FF2B5EF4-FFF2-40B4-BE49-F238E27FC236}">
                <a16:creationId xmlns:a16="http://schemas.microsoft.com/office/drawing/2014/main" id="{3C7F5DC6-DABD-6A00-18DD-062871075FE8}"/>
              </a:ext>
            </a:extLst>
          </p:cNvPr>
          <p:cNvSpPr>
            <a:spLocks noGrp="1"/>
          </p:cNvSpPr>
          <p:nvPr>
            <p:ph sz="half" idx="1"/>
          </p:nvPr>
        </p:nvSpPr>
        <p:spPr/>
        <p:txBody>
          <a:bodyPr/>
          <a:lstStyle/>
          <a:p>
            <a:r>
              <a:rPr lang="en-US" dirty="0"/>
              <a:t>Graph e.g. Neo4j</a:t>
            </a:r>
          </a:p>
        </p:txBody>
      </p:sp>
      <p:sp>
        <p:nvSpPr>
          <p:cNvPr id="4" name="Content Placeholder 3">
            <a:extLst>
              <a:ext uri="{FF2B5EF4-FFF2-40B4-BE49-F238E27FC236}">
                <a16:creationId xmlns:a16="http://schemas.microsoft.com/office/drawing/2014/main" id="{F662933A-E43B-C4AF-181F-352653A95939}"/>
              </a:ext>
            </a:extLst>
          </p:cNvPr>
          <p:cNvSpPr>
            <a:spLocks noGrp="1"/>
          </p:cNvSpPr>
          <p:nvPr>
            <p:ph sz="half" idx="2"/>
          </p:nvPr>
        </p:nvSpPr>
        <p:spPr/>
        <p:txBody>
          <a:bodyPr/>
          <a:lstStyle/>
          <a:p>
            <a:r>
              <a:rPr lang="en-US" dirty="0"/>
              <a:t>Semantic e.g. </a:t>
            </a:r>
            <a:r>
              <a:rPr lang="en-US" dirty="0" err="1"/>
              <a:t>AllegroGraph</a:t>
            </a:r>
            <a:r>
              <a:rPr lang="en-US" dirty="0"/>
              <a:t> (?Neptune from AWS ? )</a:t>
            </a:r>
          </a:p>
        </p:txBody>
      </p:sp>
      <p:sp>
        <p:nvSpPr>
          <p:cNvPr id="5" name="Footer Placeholder 4">
            <a:extLst>
              <a:ext uri="{FF2B5EF4-FFF2-40B4-BE49-F238E27FC236}">
                <a16:creationId xmlns:a16="http://schemas.microsoft.com/office/drawing/2014/main" id="{EC622317-CAB1-AA07-86EA-AD78781E03D0}"/>
              </a:ext>
            </a:extLst>
          </p:cNvPr>
          <p:cNvSpPr>
            <a:spLocks noGrp="1"/>
          </p:cNvSpPr>
          <p:nvPr>
            <p:ph type="ftr" sz="quarter" idx="11"/>
          </p:nvPr>
        </p:nvSpPr>
        <p:spPr/>
        <p:txBody>
          <a:bodyPr/>
          <a:lstStyle/>
          <a:p>
            <a:r>
              <a:rPr lang="en-US"/>
              <a:t>Graph Data - Generic Presentation </a:t>
            </a:r>
          </a:p>
        </p:txBody>
      </p:sp>
      <p:sp>
        <p:nvSpPr>
          <p:cNvPr id="6" name="Slide Number Placeholder 5">
            <a:extLst>
              <a:ext uri="{FF2B5EF4-FFF2-40B4-BE49-F238E27FC236}">
                <a16:creationId xmlns:a16="http://schemas.microsoft.com/office/drawing/2014/main" id="{EFA27AE5-BBE1-1FFE-D686-594E58A5FF39}"/>
              </a:ext>
            </a:extLst>
          </p:cNvPr>
          <p:cNvSpPr>
            <a:spLocks noGrp="1"/>
          </p:cNvSpPr>
          <p:nvPr>
            <p:ph type="sldNum" sz="quarter" idx="12"/>
          </p:nvPr>
        </p:nvSpPr>
        <p:spPr/>
        <p:txBody>
          <a:bodyPr/>
          <a:lstStyle/>
          <a:p>
            <a:fld id="{AD13951F-41DF-824B-BDB6-B5C0F60D0109}" type="slidenum">
              <a:rPr lang="en-US" smtClean="0"/>
              <a:t>5</a:t>
            </a:fld>
            <a:endParaRPr lang="en-US"/>
          </a:p>
        </p:txBody>
      </p:sp>
      <p:sp>
        <p:nvSpPr>
          <p:cNvPr id="7" name="TextBox 6">
            <a:extLst>
              <a:ext uri="{FF2B5EF4-FFF2-40B4-BE49-F238E27FC236}">
                <a16:creationId xmlns:a16="http://schemas.microsoft.com/office/drawing/2014/main" id="{69F0A73D-1B0F-C294-19F9-66DCDACEF8E8}"/>
              </a:ext>
            </a:extLst>
          </p:cNvPr>
          <p:cNvSpPr txBox="1"/>
          <p:nvPr/>
        </p:nvSpPr>
        <p:spPr>
          <a:xfrm>
            <a:off x="3165764" y="4447309"/>
            <a:ext cx="3616036" cy="923330"/>
          </a:xfrm>
          <a:prstGeom prst="rect">
            <a:avLst/>
          </a:prstGeom>
          <a:noFill/>
        </p:spPr>
        <p:txBody>
          <a:bodyPr wrap="square" rtlCol="0">
            <a:spAutoFit/>
          </a:bodyPr>
          <a:lstStyle/>
          <a:p>
            <a:r>
              <a:rPr lang="en-US" dirty="0"/>
              <a:t>Proprietary</a:t>
            </a:r>
          </a:p>
          <a:p>
            <a:r>
              <a:rPr lang="en-US" dirty="0"/>
              <a:t>Open Source</a:t>
            </a:r>
          </a:p>
          <a:p>
            <a:r>
              <a:rPr lang="en-US" i="1" dirty="0"/>
              <a:t>Standard</a:t>
            </a:r>
            <a:r>
              <a:rPr lang="en-US" dirty="0"/>
              <a:t> Query Languages</a:t>
            </a:r>
          </a:p>
        </p:txBody>
      </p:sp>
    </p:spTree>
    <p:extLst>
      <p:ext uri="{BB962C8B-B14F-4D97-AF65-F5344CB8AC3E}">
        <p14:creationId xmlns:p14="http://schemas.microsoft.com/office/powerpoint/2010/main" val="27228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08DF99F-FF45-FE43-8A15-9F3226D9FBB1}"/>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Semantic</a:t>
            </a:r>
          </a:p>
        </p:txBody>
      </p:sp>
      <p:pic>
        <p:nvPicPr>
          <p:cNvPr id="4" name="Content Placeholder 3">
            <a:extLst>
              <a:ext uri="{FF2B5EF4-FFF2-40B4-BE49-F238E27FC236}">
                <a16:creationId xmlns:a16="http://schemas.microsoft.com/office/drawing/2014/main" id="{1B6BA3F9-4702-524D-9687-D8F129DFCDE7}"/>
              </a:ext>
            </a:extLst>
          </p:cNvPr>
          <p:cNvPicPr>
            <a:picLocks noChangeAspect="1"/>
          </p:cNvPicPr>
          <p:nvPr/>
        </p:nvPicPr>
        <p:blipFill rotWithShape="1">
          <a:blip r:embed="rId3"/>
          <a:srcRect r="2552" b="-2"/>
          <a:stretch/>
        </p:blipFill>
        <p:spPr>
          <a:xfrm>
            <a:off x="4044603" y="448056"/>
            <a:ext cx="7680450" cy="3802932"/>
          </a:xfrm>
          <a:prstGeom prst="rect">
            <a:avLst/>
          </a:prstGeom>
        </p:spPr>
      </p:pic>
      <p:sp>
        <p:nvSpPr>
          <p:cNvPr id="13"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36BAA00-6159-4402-8543-74B30ECACB09}"/>
              </a:ext>
            </a:extLst>
          </p:cNvPr>
          <p:cNvSpPr>
            <a:spLocks noGrp="1"/>
          </p:cNvSpPr>
          <p:nvPr>
            <p:ph idx="1"/>
          </p:nvPr>
        </p:nvSpPr>
        <p:spPr>
          <a:xfrm>
            <a:off x="4379709" y="4642338"/>
            <a:ext cx="7037591" cy="1564310"/>
          </a:xfrm>
        </p:spPr>
        <p:txBody>
          <a:bodyPr anchor="ctr">
            <a:normAutofit/>
          </a:bodyPr>
          <a:lstStyle/>
          <a:p>
            <a:pPr marL="0" indent="0">
              <a:buNone/>
            </a:pPr>
            <a:r>
              <a:rPr lang="en-US" sz="1800" dirty="0"/>
              <a:t>MEANING | KNOWLEDGE </a:t>
            </a:r>
          </a:p>
        </p:txBody>
      </p:sp>
      <p:sp>
        <p:nvSpPr>
          <p:cNvPr id="6" name="Slide Number Placeholder 5">
            <a:extLst>
              <a:ext uri="{FF2B5EF4-FFF2-40B4-BE49-F238E27FC236}">
                <a16:creationId xmlns:a16="http://schemas.microsoft.com/office/drawing/2014/main" id="{9D302E2D-FEC9-AD45-A095-D7320D53B1B4}"/>
              </a:ext>
            </a:extLst>
          </p:cNvPr>
          <p:cNvSpPr>
            <a:spLocks noGrp="1"/>
          </p:cNvSpPr>
          <p:nvPr>
            <p:ph type="sldNum" sz="quarter" idx="12"/>
          </p:nvPr>
        </p:nvSpPr>
        <p:spPr/>
        <p:txBody>
          <a:bodyPr/>
          <a:lstStyle/>
          <a:p>
            <a:fld id="{AD13951F-41DF-824B-BDB6-B5C0F60D0109}" type="slidenum">
              <a:rPr lang="en-US" smtClean="0"/>
              <a:t>6</a:t>
            </a:fld>
            <a:endParaRPr lang="en-US"/>
          </a:p>
        </p:txBody>
      </p:sp>
      <p:sp>
        <p:nvSpPr>
          <p:cNvPr id="3" name="Footer Placeholder 2">
            <a:extLst>
              <a:ext uri="{FF2B5EF4-FFF2-40B4-BE49-F238E27FC236}">
                <a16:creationId xmlns:a16="http://schemas.microsoft.com/office/drawing/2014/main" id="{04227F03-B5E1-4BA8-4440-9DF4032C264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499663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6FA29-A02A-544A-A659-35A70A063EE5}"/>
              </a:ext>
            </a:extLst>
          </p:cNvPr>
          <p:cNvSpPr>
            <a:spLocks noGrp="1"/>
          </p:cNvSpPr>
          <p:nvPr>
            <p:ph type="title"/>
          </p:nvPr>
        </p:nvSpPr>
        <p:spPr>
          <a:xfrm>
            <a:off x="742950" y="742951"/>
            <a:ext cx="3476625" cy="2486386"/>
          </a:xfrm>
        </p:spPr>
        <p:txBody>
          <a:bodyPr vert="horz" lIns="91440" tIns="45720" rIns="91440" bIns="45720" rtlCol="0" anchor="ctr">
            <a:normAutofit/>
          </a:bodyPr>
          <a:lstStyle/>
          <a:p>
            <a:pPr algn="ctr"/>
            <a:r>
              <a:rPr lang="en-US" sz="3200" kern="1200" dirty="0">
                <a:solidFill>
                  <a:srgbClr val="FFFFFF"/>
                </a:solidFill>
                <a:latin typeface="+mj-lt"/>
                <a:ea typeface="+mj-ea"/>
                <a:cs typeface="+mj-cs"/>
              </a:rPr>
              <a:t>Golden age of Information Access</a:t>
            </a:r>
          </a:p>
        </p:txBody>
      </p:sp>
      <p:pic>
        <p:nvPicPr>
          <p:cNvPr id="4" name="Content Placeholder 3">
            <a:extLst>
              <a:ext uri="{FF2B5EF4-FFF2-40B4-BE49-F238E27FC236}">
                <a16:creationId xmlns:a16="http://schemas.microsoft.com/office/drawing/2014/main" id="{EDCA00C6-67BD-3340-866B-B1160962A3B1}"/>
              </a:ext>
            </a:extLst>
          </p:cNvPr>
          <p:cNvPicPr>
            <a:picLocks noGrp="1" noChangeAspect="1"/>
          </p:cNvPicPr>
          <p:nvPr>
            <p:ph idx="1"/>
          </p:nvPr>
        </p:nvPicPr>
        <p:blipFill rotWithShape="1">
          <a:blip r:embed="rId3"/>
          <a:srcRect t="396" r="-1" b="1209"/>
          <a:stretch/>
        </p:blipFill>
        <p:spPr>
          <a:xfrm>
            <a:off x="1173524" y="3660839"/>
            <a:ext cx="9116800" cy="2243820"/>
          </a:xfrm>
          <a:prstGeom prst="rect">
            <a:avLst/>
          </a:prstGeom>
        </p:spPr>
      </p:pic>
      <p:pic>
        <p:nvPicPr>
          <p:cNvPr id="5" name="Picture 4">
            <a:extLst>
              <a:ext uri="{FF2B5EF4-FFF2-40B4-BE49-F238E27FC236}">
                <a16:creationId xmlns:a16="http://schemas.microsoft.com/office/drawing/2014/main" id="{381020A5-F43F-E44B-9427-B64119DEC94E}"/>
              </a:ext>
            </a:extLst>
          </p:cNvPr>
          <p:cNvPicPr>
            <a:picLocks noChangeAspect="1"/>
          </p:cNvPicPr>
          <p:nvPr/>
        </p:nvPicPr>
        <p:blipFill>
          <a:blip r:embed="rId4"/>
          <a:stretch>
            <a:fillRect/>
          </a:stretch>
        </p:blipFill>
        <p:spPr>
          <a:xfrm>
            <a:off x="6405283" y="2075251"/>
            <a:ext cx="3424462" cy="2243820"/>
          </a:xfrm>
          <a:prstGeom prst="rect">
            <a:avLst/>
          </a:prstGeom>
        </p:spPr>
      </p:pic>
      <p:sp>
        <p:nvSpPr>
          <p:cNvPr id="7" name="Slide Number Placeholder 6">
            <a:extLst>
              <a:ext uri="{FF2B5EF4-FFF2-40B4-BE49-F238E27FC236}">
                <a16:creationId xmlns:a16="http://schemas.microsoft.com/office/drawing/2014/main" id="{742D34B9-EEEA-F748-85E9-76FA0638756F}"/>
              </a:ext>
            </a:extLst>
          </p:cNvPr>
          <p:cNvSpPr>
            <a:spLocks noGrp="1"/>
          </p:cNvSpPr>
          <p:nvPr>
            <p:ph type="sldNum" sz="quarter" idx="12"/>
          </p:nvPr>
        </p:nvSpPr>
        <p:spPr/>
        <p:txBody>
          <a:bodyPr/>
          <a:lstStyle/>
          <a:p>
            <a:fld id="{AD13951F-41DF-824B-BDB6-B5C0F60D0109}" type="slidenum">
              <a:rPr lang="en-US" smtClean="0"/>
              <a:t>7</a:t>
            </a:fld>
            <a:endParaRPr lang="en-US"/>
          </a:p>
        </p:txBody>
      </p:sp>
      <p:sp>
        <p:nvSpPr>
          <p:cNvPr id="3" name="Footer Placeholder 2">
            <a:extLst>
              <a:ext uri="{FF2B5EF4-FFF2-40B4-BE49-F238E27FC236}">
                <a16:creationId xmlns:a16="http://schemas.microsoft.com/office/drawing/2014/main" id="{1662C422-C59E-04A6-A2A5-050601A4FC75}"/>
              </a:ext>
            </a:extLst>
          </p:cNvPr>
          <p:cNvSpPr>
            <a:spLocks noGrp="1"/>
          </p:cNvSpPr>
          <p:nvPr>
            <p:ph type="ftr" sz="quarter" idx="11"/>
          </p:nvPr>
        </p:nvSpPr>
        <p:spPr/>
        <p:txBody>
          <a:bodyPr/>
          <a:lstStyle/>
          <a:p>
            <a:r>
              <a:rPr lang="en-US"/>
              <a:t>Graph Data - Generic Presentation </a:t>
            </a:r>
          </a:p>
        </p:txBody>
      </p:sp>
    </p:spTree>
    <p:extLst>
      <p:ext uri="{BB962C8B-B14F-4D97-AF65-F5344CB8AC3E}">
        <p14:creationId xmlns:p14="http://schemas.microsoft.com/office/powerpoint/2010/main" val="174214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852C8-22F6-C54B-A63E-6ED00743526D}"/>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b="1"/>
              <a:t>Ontology</a:t>
            </a:r>
            <a:r>
              <a:rPr lang="en-US" sz="6600"/>
              <a:t>	</a:t>
            </a:r>
          </a:p>
        </p:txBody>
      </p:sp>
      <p:sp>
        <p:nvSpPr>
          <p:cNvPr id="6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356B61D-554F-1943-843F-4DA9A2B474DB}"/>
              </a:ext>
            </a:extLst>
          </p:cNvPr>
          <p:cNvPicPr>
            <a:picLocks noChangeAspect="1"/>
          </p:cNvPicPr>
          <p:nvPr/>
        </p:nvPicPr>
        <p:blipFill rotWithShape="1">
          <a:blip r:embed="rId3"/>
          <a:srcRect r="5621" b="1"/>
          <a:stretch/>
        </p:blipFill>
        <p:spPr>
          <a:xfrm>
            <a:off x="1020724" y="2619784"/>
            <a:ext cx="2301952" cy="3600041"/>
          </a:xfrm>
          <a:prstGeom prst="rect">
            <a:avLst/>
          </a:prstGeom>
        </p:spPr>
      </p:pic>
      <p:pic>
        <p:nvPicPr>
          <p:cNvPr id="6" name="Picture 5" descr="A close up of a purple flower&#10;&#10;Description automatically generated">
            <a:extLst>
              <a:ext uri="{FF2B5EF4-FFF2-40B4-BE49-F238E27FC236}">
                <a16:creationId xmlns:a16="http://schemas.microsoft.com/office/drawing/2014/main" id="{00AE6D21-78ED-0F47-8D49-B74302729106}"/>
              </a:ext>
            </a:extLst>
          </p:cNvPr>
          <p:cNvPicPr>
            <a:picLocks noChangeAspect="1"/>
          </p:cNvPicPr>
          <p:nvPr/>
        </p:nvPicPr>
        <p:blipFill rotWithShape="1">
          <a:blip r:embed="rId4"/>
          <a:srcRect l="18998" r="28727" b="-2"/>
          <a:stretch/>
        </p:blipFill>
        <p:spPr>
          <a:xfrm>
            <a:off x="4945000" y="2619784"/>
            <a:ext cx="2301999" cy="3600041"/>
          </a:xfrm>
          <a:prstGeom prst="rect">
            <a:avLst/>
          </a:prstGeom>
        </p:spPr>
      </p:pic>
      <p:pic>
        <p:nvPicPr>
          <p:cNvPr id="7" name="Picture 6">
            <a:extLst>
              <a:ext uri="{FF2B5EF4-FFF2-40B4-BE49-F238E27FC236}">
                <a16:creationId xmlns:a16="http://schemas.microsoft.com/office/drawing/2014/main" id="{9A56273E-303B-9542-B173-BEA6ECF024DB}"/>
              </a:ext>
            </a:extLst>
          </p:cNvPr>
          <p:cNvPicPr>
            <a:picLocks noChangeAspect="1"/>
          </p:cNvPicPr>
          <p:nvPr/>
        </p:nvPicPr>
        <p:blipFill>
          <a:blip r:embed="rId5"/>
          <a:stretch>
            <a:fillRect/>
          </a:stretch>
        </p:blipFill>
        <p:spPr>
          <a:xfrm>
            <a:off x="8141208" y="3837286"/>
            <a:ext cx="3758184" cy="1165036"/>
          </a:xfrm>
          <a:prstGeom prst="rect">
            <a:avLst/>
          </a:prstGeom>
        </p:spPr>
      </p:pic>
      <p:sp>
        <p:nvSpPr>
          <p:cNvPr id="3" name="Footer Placeholder 2">
            <a:extLst>
              <a:ext uri="{FF2B5EF4-FFF2-40B4-BE49-F238E27FC236}">
                <a16:creationId xmlns:a16="http://schemas.microsoft.com/office/drawing/2014/main" id="{D1AB0E17-78BE-699F-351B-6BC09273695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Graph Data - Generic Presentation </a:t>
            </a:r>
          </a:p>
        </p:txBody>
      </p:sp>
      <p:sp>
        <p:nvSpPr>
          <p:cNvPr id="9" name="Slide Number Placeholder 8">
            <a:extLst>
              <a:ext uri="{FF2B5EF4-FFF2-40B4-BE49-F238E27FC236}">
                <a16:creationId xmlns:a16="http://schemas.microsoft.com/office/drawing/2014/main" id="{B57D452C-4830-D64C-B14F-D21CC25998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D13951F-41DF-824B-BDB6-B5C0F60D0109}" type="slidenum">
              <a:rPr lang="en-US" smtClean="0"/>
              <a:pPr>
                <a:spcAft>
                  <a:spcPts val="600"/>
                </a:spcAft>
              </a:pPr>
              <a:t>8</a:t>
            </a:fld>
            <a:endParaRPr lang="en-US"/>
          </a:p>
        </p:txBody>
      </p:sp>
    </p:spTree>
    <p:extLst>
      <p:ext uri="{BB962C8B-B14F-4D97-AF65-F5344CB8AC3E}">
        <p14:creationId xmlns:p14="http://schemas.microsoft.com/office/powerpoint/2010/main" val="3263257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36125</TotalTime>
  <Words>2332</Words>
  <Application>Microsoft Macintosh PowerPoint</Application>
  <PresentationFormat>Widescreen</PresentationFormat>
  <Paragraphs>485</Paragraphs>
  <Slides>45</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Arial Unicode MS</vt:lpstr>
      <vt:lpstr>Amazon Ember</vt:lpstr>
      <vt:lpstr>Andale Mono</vt:lpstr>
      <vt:lpstr>Arial</vt:lpstr>
      <vt:lpstr>Calibri</vt:lpstr>
      <vt:lpstr>Calibri Light</vt:lpstr>
      <vt:lpstr>Courier</vt:lpstr>
      <vt:lpstr>Google Sans</vt:lpstr>
      <vt:lpstr>IBM Plex Mono</vt:lpstr>
      <vt:lpstr>Linux Libertine</vt:lpstr>
      <vt:lpstr>ProximaNova-Light</vt:lpstr>
      <vt:lpstr>Roboto</vt:lpstr>
      <vt:lpstr>Times</vt:lpstr>
      <vt:lpstr>Office Theme</vt:lpstr>
      <vt:lpstr>An Introduction to Graph Databases</vt:lpstr>
      <vt:lpstr> Graph</vt:lpstr>
      <vt:lpstr>Graph Datastructure</vt:lpstr>
      <vt:lpstr>Graph Theory</vt:lpstr>
      <vt:lpstr>Why store graph data in a graph store?</vt:lpstr>
      <vt:lpstr>2 flavors (generally ) – Graph vs Semantic</vt:lpstr>
      <vt:lpstr>Semantic</vt:lpstr>
      <vt:lpstr>Golden age of Information Access</vt:lpstr>
      <vt:lpstr>Ontology </vt:lpstr>
      <vt:lpstr>Vertices(data) and edges  of a Semantic Graph </vt:lpstr>
      <vt:lpstr>The Triple Data Structure</vt:lpstr>
      <vt:lpstr>RDF Triples</vt:lpstr>
      <vt:lpstr>Modeling Data</vt:lpstr>
      <vt:lpstr>Resource Description Framework (RDF)</vt:lpstr>
      <vt:lpstr>Triple `Soups`</vt:lpstr>
      <vt:lpstr>Inference  New Ideas + Hypotheses  Patterns</vt:lpstr>
      <vt:lpstr>Why is Graph useful</vt:lpstr>
      <vt:lpstr>FOAF  Six degrees of seperation</vt:lpstr>
      <vt:lpstr>PowerPoint Presentation</vt:lpstr>
      <vt:lpstr>AllegroGraph – Some Use Cases</vt:lpstr>
      <vt:lpstr>PowerPoint Presentation</vt:lpstr>
      <vt:lpstr>Online Demo - Common Eye Colors</vt:lpstr>
      <vt:lpstr>Modeling Data</vt:lpstr>
      <vt:lpstr>Understanding [Wiki] Data in the real-world</vt:lpstr>
      <vt:lpstr>Demo</vt:lpstr>
      <vt:lpstr>Semantic/Graph database top ranked</vt:lpstr>
      <vt:lpstr>Escaping Flatland – recording  life around us in a Multivariate way!</vt:lpstr>
      <vt:lpstr>Representing maps and routes</vt:lpstr>
      <vt:lpstr>3rd Party Integration</vt:lpstr>
      <vt:lpstr>PowerPoint Presentation</vt:lpstr>
      <vt:lpstr>Seminal Text on the Semantic Web</vt:lpstr>
      <vt:lpstr>PowerPoint Presentation</vt:lpstr>
      <vt:lpstr>Thank you!!   </vt:lpstr>
      <vt:lpstr>Resources</vt:lpstr>
      <vt:lpstr>Resources (2)</vt:lpstr>
      <vt:lpstr>Resources (3)</vt:lpstr>
      <vt:lpstr>Additional, Advanced, etc … Material</vt:lpstr>
      <vt:lpstr>Comparison</vt:lpstr>
      <vt:lpstr>RDF – built-in Predicates  </vt:lpstr>
      <vt:lpstr>W3C – RDF Schema - A Vocabulary Description Language   ver 1.0  </vt:lpstr>
      <vt:lpstr>Resources (4)</vt:lpstr>
      <vt:lpstr>RDF Vocabulary</vt:lpstr>
      <vt:lpstr>Docker version of Agraph      https://franz.com/agraph/docker/</vt:lpstr>
      <vt:lpstr>PowerPoint Presentation</vt:lpstr>
      <vt:lpstr>Adding the “G” - &gt; Quads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Developer - Semantic Graph Workshop</dc:title>
  <dc:creator>Grant Steinfeld</dc:creator>
  <cp:lastModifiedBy>Grant Steinfeld</cp:lastModifiedBy>
  <cp:revision>115</cp:revision>
  <dcterms:created xsi:type="dcterms:W3CDTF">2020-01-29T22:20:52Z</dcterms:created>
  <dcterms:modified xsi:type="dcterms:W3CDTF">2023-03-22T13:05:41Z</dcterms:modified>
</cp:coreProperties>
</file>